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35"/>
  </p:notesMasterIdLst>
  <p:sldIdLst>
    <p:sldId id="256" r:id="rId2"/>
    <p:sldId id="307" r:id="rId3"/>
    <p:sldId id="308" r:id="rId4"/>
    <p:sldId id="306" r:id="rId5"/>
    <p:sldId id="287" r:id="rId6"/>
    <p:sldId id="260" r:id="rId7"/>
    <p:sldId id="285" r:id="rId8"/>
    <p:sldId id="295" r:id="rId9"/>
    <p:sldId id="284" r:id="rId10"/>
    <p:sldId id="298" r:id="rId11"/>
    <p:sldId id="297" r:id="rId12"/>
    <p:sldId id="294" r:id="rId13"/>
    <p:sldId id="292" r:id="rId14"/>
    <p:sldId id="296" r:id="rId15"/>
    <p:sldId id="288" r:id="rId16"/>
    <p:sldId id="286" r:id="rId17"/>
    <p:sldId id="300" r:id="rId18"/>
    <p:sldId id="301" r:id="rId19"/>
    <p:sldId id="302" r:id="rId20"/>
    <p:sldId id="263" r:id="rId21"/>
    <p:sldId id="304" r:id="rId22"/>
    <p:sldId id="305" r:id="rId23"/>
    <p:sldId id="289" r:id="rId24"/>
    <p:sldId id="268" r:id="rId25"/>
    <p:sldId id="270" r:id="rId26"/>
    <p:sldId id="272" r:id="rId27"/>
    <p:sldId id="273" r:id="rId28"/>
    <p:sldId id="275" r:id="rId29"/>
    <p:sldId id="277" r:id="rId30"/>
    <p:sldId id="279" r:id="rId31"/>
    <p:sldId id="281" r:id="rId32"/>
    <p:sldId id="261" r:id="rId33"/>
    <p:sldId id="29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76016" autoAdjust="0"/>
  </p:normalViewPr>
  <p:slideViewPr>
    <p:cSldViewPr snapToGrid="0">
      <p:cViewPr varScale="1">
        <p:scale>
          <a:sx n="62" d="100"/>
          <a:sy n="62" d="100"/>
        </p:scale>
        <p:origin x="149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A3AFC-A28F-4E0D-A21E-24C82708D95E}" type="datetimeFigureOut">
              <a:rPr lang="en-US" smtClean="0"/>
              <a:t>3/2/2023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9E27CE-7464-4D8C-A5A2-7CEDB848F520}" type="slidenum">
              <a:rPr lang="en-US" smtClean="0"/>
              <a:t>‹#›</a:t>
            </a:fld>
            <a:endParaRPr lang="en-US"/>
          </a:p>
        </p:txBody>
      </p:sp>
    </p:spTree>
    <p:extLst>
      <p:ext uri="{BB962C8B-B14F-4D97-AF65-F5344CB8AC3E}">
        <p14:creationId xmlns:p14="http://schemas.microsoft.com/office/powerpoint/2010/main" val="1176354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digitalcrew.agency/all-about-wechat-mini-program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digitalcrew.agency/all-about-wechat-mini-program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本课程将以微信小程序为例，带领学生了解轻量化平台的技术栈，开发，上传和审核等各个方面。</a:t>
            </a:r>
            <a:endParaRPr lang="en-US" dirty="0"/>
          </a:p>
        </p:txBody>
      </p:sp>
      <p:sp>
        <p:nvSpPr>
          <p:cNvPr id="4" name="Slide Number Placeholder 3"/>
          <p:cNvSpPr>
            <a:spLocks noGrp="1"/>
          </p:cNvSpPr>
          <p:nvPr>
            <p:ph type="sldNum" sz="quarter" idx="5"/>
          </p:nvPr>
        </p:nvSpPr>
        <p:spPr/>
        <p:txBody>
          <a:bodyPr/>
          <a:lstStyle/>
          <a:p>
            <a:fld id="{379E27CE-7464-4D8C-A5A2-7CEDB848F520}" type="slidenum">
              <a:rPr lang="en-US" smtClean="0"/>
              <a:t>1</a:t>
            </a:fld>
            <a:endParaRPr lang="en-US"/>
          </a:p>
        </p:txBody>
      </p:sp>
    </p:spTree>
    <p:extLst>
      <p:ext uri="{BB962C8B-B14F-4D97-AF65-F5344CB8AC3E}">
        <p14:creationId xmlns:p14="http://schemas.microsoft.com/office/powerpoint/2010/main" val="2231172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刚才我也说到，目前主要的小程序平台有百度小程序，微信小程序，支付宝小程序，头条</a:t>
            </a:r>
            <a:r>
              <a:rPr lang="en-US" altLang="zh-CN" dirty="0"/>
              <a:t>/</a:t>
            </a:r>
            <a:r>
              <a:rPr lang="zh-CN" altLang="en-US" dirty="0"/>
              <a:t>抖音小程序等等，这里他们的定位和特点进行了对比，各有千秋。那么这个课程为什么要选择微信小程序作为开发实例呢？</a:t>
            </a:r>
            <a:endParaRPr lang="en-US" altLang="zh-CN" dirty="0"/>
          </a:p>
          <a:p>
            <a:endParaRPr lang="en-US" dirty="0"/>
          </a:p>
          <a:p>
            <a:r>
              <a:rPr lang="en-US" dirty="0"/>
              <a:t>https://www.zhihu.com/question/306045106/answer/2634523842</a:t>
            </a:r>
          </a:p>
        </p:txBody>
      </p:sp>
      <p:sp>
        <p:nvSpPr>
          <p:cNvPr id="4" name="Slide Number Placeholder 3"/>
          <p:cNvSpPr>
            <a:spLocks noGrp="1"/>
          </p:cNvSpPr>
          <p:nvPr>
            <p:ph type="sldNum" sz="quarter" idx="5"/>
          </p:nvPr>
        </p:nvSpPr>
        <p:spPr/>
        <p:txBody>
          <a:bodyPr/>
          <a:lstStyle/>
          <a:p>
            <a:fld id="{379E27CE-7464-4D8C-A5A2-7CEDB848F520}" type="slidenum">
              <a:rPr lang="en-US" smtClean="0"/>
              <a:t>13</a:t>
            </a:fld>
            <a:endParaRPr lang="en-US"/>
          </a:p>
        </p:txBody>
      </p:sp>
    </p:spTree>
    <p:extLst>
      <p:ext uri="{BB962C8B-B14F-4D97-AF65-F5344CB8AC3E}">
        <p14:creationId xmlns:p14="http://schemas.microsoft.com/office/powerpoint/2010/main" val="3177802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https://www.zhihu.com/question/306045106/answer/2634523842</a:t>
            </a:r>
          </a:p>
          <a:p>
            <a:endParaRPr lang="en-US" dirty="0"/>
          </a:p>
          <a:p>
            <a:r>
              <a:rPr lang="zh-CN" altLang="en-US" dirty="0"/>
              <a:t>这里列举了微信小程序的三大特点。</a:t>
            </a:r>
            <a:endParaRPr lang="en-US" altLang="zh-CN" dirty="0"/>
          </a:p>
          <a:p>
            <a:r>
              <a:rPr lang="zh-CN" altLang="en-US" dirty="0"/>
              <a:t>。。。</a:t>
            </a:r>
            <a:endParaRPr lang="en-US" dirty="0"/>
          </a:p>
          <a:p>
            <a:r>
              <a:rPr lang="zh-CN" altLang="en-US" sz="1200" dirty="0"/>
              <a:t>那其他平台的小程序呢，是不是就不用做了？</a:t>
            </a:r>
            <a:r>
              <a:rPr lang="en-US" altLang="zh-CN" sz="1200" dirty="0"/>
              <a:t>--</a:t>
            </a:r>
            <a:r>
              <a:rPr lang="zh-CN" altLang="en-US" sz="1200" dirty="0"/>
              <a:t>当然不是！虽然不是体量最大的，但是用户还是有不少的，不是所有的</a:t>
            </a:r>
            <a:r>
              <a:rPr lang="en-US" altLang="zh-CN" sz="1200" dirty="0"/>
              <a:t>APP</a:t>
            </a:r>
            <a:r>
              <a:rPr lang="zh-CN" altLang="en-US" sz="1200" dirty="0"/>
              <a:t>用户都是交叉的，也不是所有人的使用习惯都是一样的。但由于小程序开发的语言都是一样的，我们可以轻易地将一个平台地小程序扩展到其他平台。</a:t>
            </a:r>
            <a:endParaRPr lang="en-US" dirty="0"/>
          </a:p>
        </p:txBody>
      </p:sp>
      <p:sp>
        <p:nvSpPr>
          <p:cNvPr id="4" name="Slide Number Placeholder 3"/>
          <p:cNvSpPr>
            <a:spLocks noGrp="1"/>
          </p:cNvSpPr>
          <p:nvPr>
            <p:ph type="sldNum" sz="quarter" idx="5"/>
          </p:nvPr>
        </p:nvSpPr>
        <p:spPr/>
        <p:txBody>
          <a:bodyPr/>
          <a:lstStyle/>
          <a:p>
            <a:fld id="{379E27CE-7464-4D8C-A5A2-7CEDB848F520}" type="slidenum">
              <a:rPr lang="en-US" smtClean="0"/>
              <a:t>14</a:t>
            </a:fld>
            <a:endParaRPr lang="en-US"/>
          </a:p>
        </p:txBody>
      </p:sp>
    </p:spTree>
    <p:extLst>
      <p:ext uri="{BB962C8B-B14F-4D97-AF65-F5344CB8AC3E}">
        <p14:creationId xmlns:p14="http://schemas.microsoft.com/office/powerpoint/2010/main" val="93170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接下来我要简单介绍下微信小程序开发地前期准备，首先是注册一个微信小程序</a:t>
            </a:r>
            <a:endParaRPr lang="en-US" dirty="0"/>
          </a:p>
        </p:txBody>
      </p:sp>
      <p:sp>
        <p:nvSpPr>
          <p:cNvPr id="4" name="Slide Number Placeholder 3"/>
          <p:cNvSpPr>
            <a:spLocks noGrp="1"/>
          </p:cNvSpPr>
          <p:nvPr>
            <p:ph type="sldNum" sz="quarter" idx="5"/>
          </p:nvPr>
        </p:nvSpPr>
        <p:spPr/>
        <p:txBody>
          <a:bodyPr/>
          <a:lstStyle/>
          <a:p>
            <a:fld id="{379E27CE-7464-4D8C-A5A2-7CEDB848F520}" type="slidenum">
              <a:rPr lang="en-US" smtClean="0"/>
              <a:t>15</a:t>
            </a:fld>
            <a:endParaRPr lang="en-US"/>
          </a:p>
        </p:txBody>
      </p:sp>
    </p:spTree>
    <p:extLst>
      <p:ext uri="{BB962C8B-B14F-4D97-AF65-F5344CB8AC3E}">
        <p14:creationId xmlns:p14="http://schemas.microsoft.com/office/powerpoint/2010/main" val="1987356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小程序的开发流程主要包括四个步骤</a:t>
            </a:r>
            <a:endParaRPr lang="en-US" altLang="zh-CN" dirty="0"/>
          </a:p>
          <a:p>
            <a:pPr marL="228600" indent="-228600">
              <a:buAutoNum type="arabicPeriod"/>
            </a:pPr>
            <a:r>
              <a:rPr lang="zh-CN" altLang="en-US" dirty="0"/>
              <a:t>小程序注册</a:t>
            </a:r>
            <a:endParaRPr lang="en-US" altLang="zh-CN" dirty="0"/>
          </a:p>
          <a:p>
            <a:pPr marL="228600" indent="-228600">
              <a:buAutoNum type="arabicPeriod"/>
            </a:pPr>
            <a:r>
              <a:rPr lang="zh-CN" altLang="en-US" dirty="0"/>
              <a:t>信息完善</a:t>
            </a:r>
            <a:endParaRPr lang="en-US" altLang="zh-CN" dirty="0"/>
          </a:p>
          <a:p>
            <a:pPr marL="228600" indent="-228600">
              <a:buAutoNum type="arabicPeriod"/>
            </a:pPr>
            <a:r>
              <a:rPr lang="zh-CN" altLang="en-US" dirty="0"/>
              <a:t>小程序开发</a:t>
            </a:r>
            <a:endParaRPr lang="en-US" altLang="zh-CN" dirty="0"/>
          </a:p>
          <a:p>
            <a:pPr marL="228600" indent="-228600">
              <a:buAutoNum type="arabicPeriod"/>
            </a:pPr>
            <a:r>
              <a:rPr lang="zh-CN" altLang="en-US" dirty="0"/>
              <a:t>提交审核和发布</a:t>
            </a:r>
            <a:endParaRPr lang="en-US" altLang="zh-CN" dirty="0"/>
          </a:p>
          <a:p>
            <a:pPr marL="0" indent="0">
              <a:buNone/>
            </a:pPr>
            <a:endParaRPr lang="en-US" altLang="zh-CN" dirty="0"/>
          </a:p>
          <a:p>
            <a:pPr marL="0" indent="0">
              <a:buNone/>
            </a:pPr>
            <a:r>
              <a:rPr lang="zh-CN" altLang="en-US" dirty="0"/>
              <a:t>那么我们先看小程序如何</a:t>
            </a:r>
            <a:r>
              <a:rPr lang="zh-CN" altLang="en-US"/>
              <a:t>注册</a:t>
            </a:r>
            <a:endParaRPr lang="en-US" altLang="zh-CN" dirty="0"/>
          </a:p>
        </p:txBody>
      </p:sp>
      <p:sp>
        <p:nvSpPr>
          <p:cNvPr id="4" name="Slide Number Placeholder 3"/>
          <p:cNvSpPr>
            <a:spLocks noGrp="1"/>
          </p:cNvSpPr>
          <p:nvPr>
            <p:ph type="sldNum" sz="quarter" idx="5"/>
          </p:nvPr>
        </p:nvSpPr>
        <p:spPr/>
        <p:txBody>
          <a:bodyPr/>
          <a:lstStyle/>
          <a:p>
            <a:fld id="{379E27CE-7464-4D8C-A5A2-7CEDB848F520}" type="slidenum">
              <a:rPr lang="en-US" smtClean="0"/>
              <a:t>16</a:t>
            </a:fld>
            <a:endParaRPr lang="en-US"/>
          </a:p>
        </p:txBody>
      </p:sp>
    </p:spTree>
    <p:extLst>
      <p:ext uri="{BB962C8B-B14F-4D97-AF65-F5344CB8AC3E}">
        <p14:creationId xmlns:p14="http://schemas.microsoft.com/office/powerpoint/2010/main" val="934664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E27CE-7464-4D8C-A5A2-7CEDB848F520}" type="slidenum">
              <a:rPr lang="en-US" smtClean="0"/>
              <a:t>17</a:t>
            </a:fld>
            <a:endParaRPr lang="en-US"/>
          </a:p>
        </p:txBody>
      </p:sp>
    </p:spTree>
    <p:extLst>
      <p:ext uri="{BB962C8B-B14F-4D97-AF65-F5344CB8AC3E}">
        <p14:creationId xmlns:p14="http://schemas.microsoft.com/office/powerpoint/2010/main" val="3684936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b="0" i="0" dirty="0">
                <a:solidFill>
                  <a:srgbClr val="121212"/>
                </a:solidFill>
                <a:effectLst/>
                <a:latin typeface="-apple-system"/>
              </a:rPr>
              <a:t>在这里顺便说说，这四者之间的区别：</a:t>
            </a:r>
          </a:p>
          <a:p>
            <a:pPr algn="l"/>
            <a:r>
              <a:rPr lang="en-US" altLang="zh-CN" b="0" i="0" dirty="0">
                <a:solidFill>
                  <a:srgbClr val="121212"/>
                </a:solidFill>
                <a:effectLst/>
                <a:latin typeface="-apple-system"/>
              </a:rPr>
              <a:t>1</a:t>
            </a:r>
            <a:r>
              <a:rPr lang="zh-CN" altLang="en-US" b="0" i="0" dirty="0">
                <a:solidFill>
                  <a:srgbClr val="121212"/>
                </a:solidFill>
                <a:effectLst/>
                <a:latin typeface="-apple-system"/>
              </a:rPr>
              <a:t>）</a:t>
            </a:r>
            <a:r>
              <a:rPr lang="zh-CN" altLang="en-US" b="1" i="0" dirty="0">
                <a:solidFill>
                  <a:srgbClr val="121212"/>
                </a:solidFill>
                <a:effectLst/>
                <a:latin typeface="-apple-system"/>
              </a:rPr>
              <a:t>订阅号</a:t>
            </a:r>
            <a:r>
              <a:rPr lang="zh-CN" altLang="en-US" b="0" i="0" dirty="0">
                <a:solidFill>
                  <a:srgbClr val="121212"/>
                </a:solidFill>
                <a:effectLst/>
                <a:latin typeface="-apple-system"/>
              </a:rPr>
              <a:t>：每天都能发一条推送信息，推送的信息都集中在微信订阅号功能里面，主要还是个人和媒体注册比较多，企业比较少。</a:t>
            </a:r>
          </a:p>
          <a:p>
            <a:pPr algn="l"/>
            <a:r>
              <a:rPr lang="en-US" altLang="zh-CN" b="0" i="0" dirty="0">
                <a:solidFill>
                  <a:srgbClr val="121212"/>
                </a:solidFill>
                <a:effectLst/>
                <a:latin typeface="-apple-system"/>
              </a:rPr>
              <a:t>2</a:t>
            </a:r>
            <a:r>
              <a:rPr lang="zh-CN" altLang="en-US" b="0" i="0" dirty="0">
                <a:solidFill>
                  <a:srgbClr val="121212"/>
                </a:solidFill>
                <a:effectLst/>
                <a:latin typeface="-apple-system"/>
              </a:rPr>
              <a:t>）</a:t>
            </a:r>
            <a:r>
              <a:rPr lang="zh-CN" altLang="en-US" b="1" i="0" dirty="0">
                <a:solidFill>
                  <a:srgbClr val="121212"/>
                </a:solidFill>
                <a:effectLst/>
                <a:latin typeface="-apple-system"/>
              </a:rPr>
              <a:t>服务号</a:t>
            </a:r>
            <a:r>
              <a:rPr lang="zh-CN" altLang="en-US" b="0" i="0" dirty="0">
                <a:solidFill>
                  <a:srgbClr val="121212"/>
                </a:solidFill>
                <a:effectLst/>
                <a:latin typeface="-apple-system"/>
              </a:rPr>
              <a:t>：一个月只能推送四条信息，推送的信息直接显示在微信首页上，就算是服务号的优势之一，推送的信息直接展示在用户面前，大大提高了信息的曝光度。</a:t>
            </a:r>
          </a:p>
          <a:p>
            <a:pPr algn="l"/>
            <a:r>
              <a:rPr lang="zh-CN" altLang="en-US" b="0" i="0" dirty="0">
                <a:solidFill>
                  <a:srgbClr val="121212"/>
                </a:solidFill>
                <a:effectLst/>
                <a:latin typeface="-apple-system"/>
              </a:rPr>
              <a:t>同时，服务号功能优势还是开发各种功能上，能开通微信支付，订阅号是不可以的。服务号注册群体主要是企业和组织。</a:t>
            </a:r>
          </a:p>
          <a:p>
            <a:pPr algn="l"/>
            <a:r>
              <a:rPr lang="en-US" altLang="zh-CN" b="0" i="0" dirty="0">
                <a:solidFill>
                  <a:srgbClr val="121212"/>
                </a:solidFill>
                <a:effectLst/>
                <a:latin typeface="-apple-system"/>
              </a:rPr>
              <a:t>3</a:t>
            </a:r>
            <a:r>
              <a:rPr lang="zh-CN" altLang="en-US" b="0" i="0" dirty="0">
                <a:solidFill>
                  <a:srgbClr val="121212"/>
                </a:solidFill>
                <a:effectLst/>
                <a:latin typeface="-apple-system"/>
              </a:rPr>
              <a:t>）</a:t>
            </a:r>
            <a:r>
              <a:rPr lang="zh-CN" altLang="en-US" b="1" i="0" dirty="0">
                <a:solidFill>
                  <a:srgbClr val="121212"/>
                </a:solidFill>
                <a:effectLst/>
                <a:latin typeface="-apple-system"/>
              </a:rPr>
              <a:t>小程序</a:t>
            </a:r>
            <a:r>
              <a:rPr lang="zh-CN" altLang="en-US" b="0" i="0" dirty="0">
                <a:solidFill>
                  <a:srgbClr val="121212"/>
                </a:solidFill>
                <a:effectLst/>
                <a:latin typeface="-apple-system"/>
              </a:rPr>
              <a:t>：个人和企业都能注册，区别在于微信支付功能个人不能开通，同时个人可选择的类目比较少。从目前的来看，个人注册的小程序，主要开发工具类小程序比较多。</a:t>
            </a:r>
          </a:p>
          <a:p>
            <a:pPr algn="l"/>
            <a:r>
              <a:rPr lang="en-US" altLang="zh-CN" b="0" i="0" dirty="0">
                <a:solidFill>
                  <a:srgbClr val="121212"/>
                </a:solidFill>
                <a:effectLst/>
                <a:latin typeface="-apple-system"/>
              </a:rPr>
              <a:t>4</a:t>
            </a:r>
            <a:r>
              <a:rPr lang="zh-CN" altLang="en-US" b="0" i="0" dirty="0">
                <a:solidFill>
                  <a:srgbClr val="121212"/>
                </a:solidFill>
                <a:effectLst/>
                <a:latin typeface="-apple-system"/>
              </a:rPr>
              <a:t>）</a:t>
            </a:r>
            <a:r>
              <a:rPr lang="zh-CN" altLang="en-US" b="1" i="0" dirty="0">
                <a:solidFill>
                  <a:srgbClr val="121212"/>
                </a:solidFill>
                <a:effectLst/>
                <a:latin typeface="-apple-system"/>
              </a:rPr>
              <a:t>企业微信</a:t>
            </a:r>
            <a:r>
              <a:rPr lang="zh-CN" altLang="en-US" b="0" i="0" dirty="0">
                <a:solidFill>
                  <a:srgbClr val="121212"/>
                </a:solidFill>
                <a:effectLst/>
                <a:latin typeface="-apple-system"/>
              </a:rPr>
              <a:t>：这个是企业内部沟通工具，跟阿里的‘钉钉’软件性质差不多。</a:t>
            </a:r>
          </a:p>
          <a:p>
            <a:endParaRPr lang="en-US" dirty="0"/>
          </a:p>
        </p:txBody>
      </p:sp>
      <p:sp>
        <p:nvSpPr>
          <p:cNvPr id="4" name="Slide Number Placeholder 3"/>
          <p:cNvSpPr>
            <a:spLocks noGrp="1"/>
          </p:cNvSpPr>
          <p:nvPr>
            <p:ph type="sldNum" sz="quarter" idx="5"/>
          </p:nvPr>
        </p:nvSpPr>
        <p:spPr/>
        <p:txBody>
          <a:bodyPr/>
          <a:lstStyle/>
          <a:p>
            <a:fld id="{379E27CE-7464-4D8C-A5A2-7CEDB848F520}" type="slidenum">
              <a:rPr lang="en-US" smtClean="0"/>
              <a:t>18</a:t>
            </a:fld>
            <a:endParaRPr lang="en-US"/>
          </a:p>
        </p:txBody>
      </p:sp>
    </p:spTree>
    <p:extLst>
      <p:ext uri="{BB962C8B-B14F-4D97-AF65-F5344CB8AC3E}">
        <p14:creationId xmlns:p14="http://schemas.microsoft.com/office/powerpoint/2010/main" val="3246505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zh-CN" altLang="en-US" dirty="0"/>
              <a:t>检查垃圾邮件</a:t>
            </a:r>
            <a:endParaRPr lang="en-US" dirty="0"/>
          </a:p>
          <a:p>
            <a:pPr lvl="0"/>
            <a:r>
              <a:rPr lang="en-US" dirty="0"/>
              <a:t>163</a:t>
            </a:r>
            <a:r>
              <a:rPr lang="zh-CN" altLang="en-US" dirty="0"/>
              <a:t>邮箱可能会被屏蔽</a:t>
            </a:r>
            <a:endParaRPr lang="en-US" altLang="zh-CN" dirty="0"/>
          </a:p>
          <a:p>
            <a:pPr lvl="0"/>
            <a:r>
              <a:rPr lang="zh-CN" altLang="en-US" dirty="0"/>
              <a:t>建议用</a:t>
            </a:r>
            <a:r>
              <a:rPr lang="en-US" altLang="zh-CN" dirty="0"/>
              <a:t>QQ</a:t>
            </a:r>
            <a:r>
              <a:rPr lang="zh-CN" altLang="en-US" dirty="0"/>
              <a:t>邮箱申请</a:t>
            </a:r>
            <a:endParaRPr lang="en-US" altLang="zh-CN" dirty="0"/>
          </a:p>
          <a:p>
            <a:pPr lvl="0"/>
            <a:endParaRPr lang="en-US" altLang="zh-CN" dirty="0"/>
          </a:p>
          <a:p>
            <a:endParaRPr lang="zh-CN" altLang="en-US" dirty="0"/>
          </a:p>
        </p:txBody>
      </p:sp>
      <p:sp>
        <p:nvSpPr>
          <p:cNvPr id="4" name="Slide Number Placeholder 3"/>
          <p:cNvSpPr>
            <a:spLocks noGrp="1"/>
          </p:cNvSpPr>
          <p:nvPr>
            <p:ph type="sldNum" sz="quarter" idx="5"/>
          </p:nvPr>
        </p:nvSpPr>
        <p:spPr/>
        <p:txBody>
          <a:bodyPr/>
          <a:lstStyle/>
          <a:p>
            <a:fld id="{379E27CE-7464-4D8C-A5A2-7CEDB848F520}" type="slidenum">
              <a:rPr lang="en-US" smtClean="0"/>
              <a:t>19</a:t>
            </a:fld>
            <a:endParaRPr lang="en-US"/>
          </a:p>
        </p:txBody>
      </p:sp>
    </p:spTree>
    <p:extLst>
      <p:ext uri="{BB962C8B-B14F-4D97-AF65-F5344CB8AC3E}">
        <p14:creationId xmlns:p14="http://schemas.microsoft.com/office/powerpoint/2010/main" val="3775299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zh-CN" altLang="en-US" dirty="0"/>
              <a:t>区别：</a:t>
            </a:r>
            <a:endParaRPr lang="en-US" altLang="zh-CN" dirty="0"/>
          </a:p>
          <a:p>
            <a:pPr lvl="1">
              <a:buFont typeface="Wingdings" panose="05000000000000000000" pitchFamily="2" charset="2"/>
              <a:buChar char="§"/>
            </a:pPr>
            <a:r>
              <a:rPr lang="zh-CN" altLang="en-US" dirty="0"/>
              <a:t>企业版经过微信官方认证，更具有信誉度。</a:t>
            </a:r>
            <a:endParaRPr lang="en-US" altLang="zh-CN" dirty="0"/>
          </a:p>
          <a:p>
            <a:pPr lvl="1">
              <a:buFont typeface="Wingdings" panose="05000000000000000000" pitchFamily="2" charset="2"/>
              <a:buChar char="§"/>
            </a:pPr>
            <a:r>
              <a:rPr lang="zh-CN" altLang="en-US" dirty="0"/>
              <a:t>个人版更多只是一个展示的平台，企业版可以作为一个完整的平台，个人版不可以做商业性质的小程序，但是企业版可以，个人版不可以开通微信支付。</a:t>
            </a:r>
            <a:endParaRPr lang="en-US" altLang="zh-CN" dirty="0"/>
          </a:p>
          <a:p>
            <a:pPr lvl="1">
              <a:buFont typeface="Wingdings" panose="05000000000000000000" pitchFamily="2" charset="2"/>
              <a:buChar char="§"/>
            </a:pPr>
            <a:r>
              <a:rPr lang="zh-CN" altLang="en-US" dirty="0"/>
              <a:t>附近的小程序不显示个人版，只能通过搜索，扫码方式找到。</a:t>
            </a:r>
            <a:endParaRPr lang="en-US" altLang="zh-CN" dirty="0"/>
          </a:p>
          <a:p>
            <a:pPr lvl="1">
              <a:buFont typeface="Wingdings" panose="05000000000000000000" pitchFamily="2" charset="2"/>
              <a:buChar char="§"/>
            </a:pPr>
            <a:r>
              <a:rPr lang="zh-CN" altLang="en-US" dirty="0"/>
              <a:t>个人版不支持快速获取微信用户的手机号</a:t>
            </a:r>
          </a:p>
        </p:txBody>
      </p:sp>
      <p:sp>
        <p:nvSpPr>
          <p:cNvPr id="4" name="Slide Number Placeholder 3"/>
          <p:cNvSpPr>
            <a:spLocks noGrp="1"/>
          </p:cNvSpPr>
          <p:nvPr>
            <p:ph type="sldNum" sz="quarter" idx="5"/>
          </p:nvPr>
        </p:nvSpPr>
        <p:spPr/>
        <p:txBody>
          <a:bodyPr/>
          <a:lstStyle/>
          <a:p>
            <a:fld id="{379E27CE-7464-4D8C-A5A2-7CEDB848F520}" type="slidenum">
              <a:rPr lang="en-US" smtClean="0"/>
              <a:t>20</a:t>
            </a:fld>
            <a:endParaRPr lang="en-US"/>
          </a:p>
        </p:txBody>
      </p:sp>
    </p:spTree>
    <p:extLst>
      <p:ext uri="{BB962C8B-B14F-4D97-AF65-F5344CB8AC3E}">
        <p14:creationId xmlns:p14="http://schemas.microsoft.com/office/powerpoint/2010/main" val="1751811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zh-CN" altLang="en-US" dirty="0"/>
              <a:t>区别：</a:t>
            </a:r>
            <a:endParaRPr lang="en-US" altLang="zh-CN" dirty="0"/>
          </a:p>
          <a:p>
            <a:pPr lvl="1">
              <a:buFont typeface="Wingdings" panose="05000000000000000000" pitchFamily="2" charset="2"/>
              <a:buChar char="§"/>
            </a:pPr>
            <a:r>
              <a:rPr lang="zh-CN" altLang="en-US" dirty="0"/>
              <a:t>企业版经过微信官方认证，更具有信誉度。</a:t>
            </a:r>
            <a:endParaRPr lang="en-US" altLang="zh-CN" dirty="0"/>
          </a:p>
          <a:p>
            <a:pPr lvl="1">
              <a:buFont typeface="Wingdings" panose="05000000000000000000" pitchFamily="2" charset="2"/>
              <a:buChar char="§"/>
            </a:pPr>
            <a:r>
              <a:rPr lang="zh-CN" altLang="en-US" dirty="0"/>
              <a:t>个人版更多只是一个展示的平台，企业版可以作为一个完整的平台，个人版不可以做商业性质的小程序，但是企业版可以，个人版不可以开通微信支付。</a:t>
            </a:r>
            <a:endParaRPr lang="en-US" altLang="zh-CN" dirty="0"/>
          </a:p>
          <a:p>
            <a:pPr lvl="1">
              <a:buFont typeface="Wingdings" panose="05000000000000000000" pitchFamily="2" charset="2"/>
              <a:buChar char="§"/>
            </a:pPr>
            <a:r>
              <a:rPr lang="zh-CN" altLang="en-US" dirty="0"/>
              <a:t>附近的小程序不显示个人版，只能通过搜索，扫码方式找到。</a:t>
            </a:r>
            <a:endParaRPr lang="en-US" altLang="zh-CN" dirty="0"/>
          </a:p>
          <a:p>
            <a:pPr lvl="1">
              <a:buFont typeface="Wingdings" panose="05000000000000000000" pitchFamily="2" charset="2"/>
              <a:buChar char="§"/>
            </a:pPr>
            <a:r>
              <a:rPr lang="zh-CN" altLang="en-US" dirty="0"/>
              <a:t>个人版不支持快速获取微信用户的手机号</a:t>
            </a:r>
          </a:p>
        </p:txBody>
      </p:sp>
      <p:sp>
        <p:nvSpPr>
          <p:cNvPr id="4" name="Slide Number Placeholder 3"/>
          <p:cNvSpPr>
            <a:spLocks noGrp="1"/>
          </p:cNvSpPr>
          <p:nvPr>
            <p:ph type="sldNum" sz="quarter" idx="5"/>
          </p:nvPr>
        </p:nvSpPr>
        <p:spPr/>
        <p:txBody>
          <a:bodyPr/>
          <a:lstStyle/>
          <a:p>
            <a:fld id="{379E27CE-7464-4D8C-A5A2-7CEDB848F520}" type="slidenum">
              <a:rPr lang="en-US" smtClean="0"/>
              <a:t>21</a:t>
            </a:fld>
            <a:endParaRPr lang="en-US"/>
          </a:p>
        </p:txBody>
      </p:sp>
    </p:spTree>
    <p:extLst>
      <p:ext uri="{BB962C8B-B14F-4D97-AF65-F5344CB8AC3E}">
        <p14:creationId xmlns:p14="http://schemas.microsoft.com/office/powerpoint/2010/main" val="3729541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现在小程序的账号注册就全部完成了，之后可以访问微信公众平台（</a:t>
            </a:r>
            <a:r>
              <a:rPr lang="en-US" altLang="zh-CN" dirty="0"/>
              <a:t>mp.weixin.qq.com</a:t>
            </a:r>
            <a:r>
              <a:rPr lang="zh-CN" altLang="zh-CN" dirty="0"/>
              <a:t>）手动输入账号和密码登录进入小程序管理页面。</a:t>
            </a:r>
          </a:p>
        </p:txBody>
      </p:sp>
      <p:sp>
        <p:nvSpPr>
          <p:cNvPr id="4" name="Slide Number Placeholder 3"/>
          <p:cNvSpPr>
            <a:spLocks noGrp="1"/>
          </p:cNvSpPr>
          <p:nvPr>
            <p:ph type="sldNum" sz="quarter" idx="5"/>
          </p:nvPr>
        </p:nvSpPr>
        <p:spPr/>
        <p:txBody>
          <a:bodyPr/>
          <a:lstStyle/>
          <a:p>
            <a:fld id="{379E27CE-7464-4D8C-A5A2-7CEDB848F520}" type="slidenum">
              <a:rPr lang="en-US" smtClean="0"/>
              <a:t>22</a:t>
            </a:fld>
            <a:endParaRPr lang="en-US"/>
          </a:p>
        </p:txBody>
      </p:sp>
    </p:spTree>
    <p:extLst>
      <p:ext uri="{BB962C8B-B14F-4D97-AF65-F5344CB8AC3E}">
        <p14:creationId xmlns:p14="http://schemas.microsoft.com/office/powerpoint/2010/main" val="869871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首先我们看下什么小程序。</a:t>
            </a:r>
            <a:endParaRPr lang="en-US" dirty="0"/>
          </a:p>
        </p:txBody>
      </p:sp>
      <p:sp>
        <p:nvSpPr>
          <p:cNvPr id="4" name="Slide Number Placeholder 3"/>
          <p:cNvSpPr>
            <a:spLocks noGrp="1"/>
          </p:cNvSpPr>
          <p:nvPr>
            <p:ph type="sldNum" sz="quarter" idx="5"/>
          </p:nvPr>
        </p:nvSpPr>
        <p:spPr/>
        <p:txBody>
          <a:bodyPr/>
          <a:lstStyle/>
          <a:p>
            <a:fld id="{379E27CE-7464-4D8C-A5A2-7CEDB848F520}" type="slidenum">
              <a:rPr lang="en-US" smtClean="0"/>
              <a:t>5</a:t>
            </a:fld>
            <a:endParaRPr lang="en-US"/>
          </a:p>
        </p:txBody>
      </p:sp>
    </p:spTree>
    <p:extLst>
      <p:ext uri="{BB962C8B-B14F-4D97-AF65-F5344CB8AC3E}">
        <p14:creationId xmlns:p14="http://schemas.microsoft.com/office/powerpoint/2010/main" val="4086334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下面我们会简单介绍下小程序的后台管理页面常用的一些部分。我们也提到了，小程序依托的平台提供了封装好的开发平台，同时他也提供其他强大的技术和后台支持，让小程序的开发，运维，推广更加简单。运维和推广相关的，我们都可以在后台管理页看到。</a:t>
            </a:r>
            <a:endParaRPr lang="en-US" dirty="0"/>
          </a:p>
        </p:txBody>
      </p:sp>
      <p:sp>
        <p:nvSpPr>
          <p:cNvPr id="4" name="Slide Number Placeholder 3"/>
          <p:cNvSpPr>
            <a:spLocks noGrp="1"/>
          </p:cNvSpPr>
          <p:nvPr>
            <p:ph type="sldNum" sz="quarter" idx="5"/>
          </p:nvPr>
        </p:nvSpPr>
        <p:spPr/>
        <p:txBody>
          <a:bodyPr/>
          <a:lstStyle/>
          <a:p>
            <a:fld id="{379E27CE-7464-4D8C-A5A2-7CEDB848F520}" type="slidenum">
              <a:rPr lang="en-US" smtClean="0"/>
              <a:t>23</a:t>
            </a:fld>
            <a:endParaRPr lang="en-US"/>
          </a:p>
        </p:txBody>
      </p:sp>
    </p:spTree>
    <p:extLst>
      <p:ext uri="{BB962C8B-B14F-4D97-AF65-F5344CB8AC3E}">
        <p14:creationId xmlns:p14="http://schemas.microsoft.com/office/powerpoint/2010/main" val="2050619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首先是首页，主要分为三个部分。</a:t>
            </a:r>
            <a:endParaRPr lang="en-US" altLang="zh-CN" dirty="0"/>
          </a:p>
        </p:txBody>
      </p:sp>
      <p:sp>
        <p:nvSpPr>
          <p:cNvPr id="4" name="Slide Number Placeholder 3"/>
          <p:cNvSpPr>
            <a:spLocks noGrp="1"/>
          </p:cNvSpPr>
          <p:nvPr>
            <p:ph type="sldNum" sz="quarter" idx="5"/>
          </p:nvPr>
        </p:nvSpPr>
        <p:spPr/>
        <p:txBody>
          <a:bodyPr/>
          <a:lstStyle/>
          <a:p>
            <a:fld id="{379E27CE-7464-4D8C-A5A2-7CEDB848F520}" type="slidenum">
              <a:rPr lang="en-US" smtClean="0"/>
              <a:t>24</a:t>
            </a:fld>
            <a:endParaRPr lang="en-US"/>
          </a:p>
        </p:txBody>
      </p:sp>
    </p:spTree>
    <p:extLst>
      <p:ext uri="{BB962C8B-B14F-4D97-AF65-F5344CB8AC3E}">
        <p14:creationId xmlns:p14="http://schemas.microsoft.com/office/powerpoint/2010/main" val="321848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然后是版本管理。</a:t>
            </a:r>
            <a:endParaRPr lang="en-US" dirty="0"/>
          </a:p>
        </p:txBody>
      </p:sp>
      <p:sp>
        <p:nvSpPr>
          <p:cNvPr id="4" name="Slide Number Placeholder 3"/>
          <p:cNvSpPr>
            <a:spLocks noGrp="1"/>
          </p:cNvSpPr>
          <p:nvPr>
            <p:ph type="sldNum" sz="quarter" idx="5"/>
          </p:nvPr>
        </p:nvSpPr>
        <p:spPr/>
        <p:txBody>
          <a:bodyPr/>
          <a:lstStyle/>
          <a:p>
            <a:fld id="{379E27CE-7464-4D8C-A5A2-7CEDB848F520}" type="slidenum">
              <a:rPr lang="en-US" smtClean="0"/>
              <a:t>25</a:t>
            </a:fld>
            <a:endParaRPr lang="en-US"/>
          </a:p>
        </p:txBody>
      </p:sp>
    </p:spTree>
    <p:extLst>
      <p:ext uri="{BB962C8B-B14F-4D97-AF65-F5344CB8AC3E}">
        <p14:creationId xmlns:p14="http://schemas.microsoft.com/office/powerpoint/2010/main" val="2809755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成员管理</a:t>
            </a:r>
            <a:endParaRPr lang="en-US" dirty="0"/>
          </a:p>
        </p:txBody>
      </p:sp>
      <p:sp>
        <p:nvSpPr>
          <p:cNvPr id="4" name="Slide Number Placeholder 3"/>
          <p:cNvSpPr>
            <a:spLocks noGrp="1"/>
          </p:cNvSpPr>
          <p:nvPr>
            <p:ph type="sldNum" sz="quarter" idx="5"/>
          </p:nvPr>
        </p:nvSpPr>
        <p:spPr/>
        <p:txBody>
          <a:bodyPr/>
          <a:lstStyle/>
          <a:p>
            <a:fld id="{379E27CE-7464-4D8C-A5A2-7CEDB848F520}" type="slidenum">
              <a:rPr lang="en-US" smtClean="0"/>
              <a:t>26</a:t>
            </a:fld>
            <a:endParaRPr lang="en-US"/>
          </a:p>
        </p:txBody>
      </p:sp>
    </p:spTree>
    <p:extLst>
      <p:ext uri="{BB962C8B-B14F-4D97-AF65-F5344CB8AC3E}">
        <p14:creationId xmlns:p14="http://schemas.microsoft.com/office/powerpoint/2010/main" val="3002859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用户统计。</a:t>
            </a:r>
            <a:endParaRPr lang="en-US" dirty="0"/>
          </a:p>
        </p:txBody>
      </p:sp>
      <p:sp>
        <p:nvSpPr>
          <p:cNvPr id="4" name="Slide Number Placeholder 3"/>
          <p:cNvSpPr>
            <a:spLocks noGrp="1"/>
          </p:cNvSpPr>
          <p:nvPr>
            <p:ph type="sldNum" sz="quarter" idx="5"/>
          </p:nvPr>
        </p:nvSpPr>
        <p:spPr/>
        <p:txBody>
          <a:bodyPr/>
          <a:lstStyle/>
          <a:p>
            <a:fld id="{379E27CE-7464-4D8C-A5A2-7CEDB848F520}" type="slidenum">
              <a:rPr lang="en-US" smtClean="0"/>
              <a:t>27</a:t>
            </a:fld>
            <a:endParaRPr lang="en-US"/>
          </a:p>
        </p:txBody>
      </p:sp>
    </p:spTree>
    <p:extLst>
      <p:ext uri="{BB962C8B-B14F-4D97-AF65-F5344CB8AC3E}">
        <p14:creationId xmlns:p14="http://schemas.microsoft.com/office/powerpoint/2010/main" val="3969092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搜一搜功能可以知道，用户是通过什么关键词索到你的小程序的。使用好，推广能起到事半功倍的效果。</a:t>
            </a:r>
          </a:p>
          <a:p>
            <a:endParaRPr lang="en-US" dirty="0"/>
          </a:p>
        </p:txBody>
      </p:sp>
      <p:sp>
        <p:nvSpPr>
          <p:cNvPr id="4" name="Slide Number Placeholder 3"/>
          <p:cNvSpPr>
            <a:spLocks noGrp="1"/>
          </p:cNvSpPr>
          <p:nvPr>
            <p:ph type="sldNum" sz="quarter" idx="5"/>
          </p:nvPr>
        </p:nvSpPr>
        <p:spPr/>
        <p:txBody>
          <a:bodyPr/>
          <a:lstStyle/>
          <a:p>
            <a:fld id="{379E27CE-7464-4D8C-A5A2-7CEDB848F520}" type="slidenum">
              <a:rPr lang="en-US" smtClean="0"/>
              <a:t>28</a:t>
            </a:fld>
            <a:endParaRPr lang="en-US"/>
          </a:p>
        </p:txBody>
      </p:sp>
    </p:spTree>
    <p:extLst>
      <p:ext uri="{BB962C8B-B14F-4D97-AF65-F5344CB8AC3E}">
        <p14:creationId xmlns:p14="http://schemas.microsoft.com/office/powerpoint/2010/main" val="711251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All About WeChat Mini Programs - Digital Crew</a:t>
            </a:r>
            <a:endParaRPr lang="en-US" dirty="0"/>
          </a:p>
        </p:txBody>
      </p:sp>
      <p:sp>
        <p:nvSpPr>
          <p:cNvPr id="4" name="Slide Number Placeholder 3"/>
          <p:cNvSpPr>
            <a:spLocks noGrp="1"/>
          </p:cNvSpPr>
          <p:nvPr>
            <p:ph type="sldNum" sz="quarter" idx="5"/>
          </p:nvPr>
        </p:nvSpPr>
        <p:spPr/>
        <p:txBody>
          <a:bodyPr/>
          <a:lstStyle/>
          <a:p>
            <a:fld id="{379E27CE-7464-4D8C-A5A2-7CEDB848F520}" type="slidenum">
              <a:rPr lang="en-US" smtClean="0"/>
              <a:t>32</a:t>
            </a:fld>
            <a:endParaRPr lang="en-US"/>
          </a:p>
        </p:txBody>
      </p:sp>
    </p:spTree>
    <p:extLst>
      <p:ext uri="{BB962C8B-B14F-4D97-AF65-F5344CB8AC3E}">
        <p14:creationId xmlns:p14="http://schemas.microsoft.com/office/powerpoint/2010/main" val="3082541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9E27CE-7464-4D8C-A5A2-7CEDB848F520}" type="slidenum">
              <a:rPr lang="en-US" smtClean="0"/>
              <a:t>33</a:t>
            </a:fld>
            <a:endParaRPr lang="en-US"/>
          </a:p>
        </p:txBody>
      </p:sp>
    </p:spTree>
    <p:extLst>
      <p:ext uri="{BB962C8B-B14F-4D97-AF65-F5344CB8AC3E}">
        <p14:creationId xmlns:p14="http://schemas.microsoft.com/office/powerpoint/2010/main" val="2818799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u="none"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我们在日常生活中已经遇到和应用了很多小程序，比如说健康宝，行程码，京东购物，喜茶</a:t>
            </a:r>
            <a:r>
              <a:rPr lang="en-US" altLang="zh-CN" sz="1200" u="none"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Go</a:t>
            </a:r>
            <a:r>
              <a:rPr lang="zh-CN" altLang="en-US" sz="1200" u="none"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等等，那么小程序的定义是什么呢？小程序是一种不需要下载安装即可使用的应用，实现了应用“触手可及”，用户扫一扫或者搜一下即可打开</a:t>
            </a:r>
            <a:r>
              <a:rPr lang="en-US" altLang="zh-CN" sz="1200" u="none"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 </a:t>
            </a:r>
            <a:r>
              <a:rPr lang="zh-CN" altLang="en-US" sz="1200" u="none"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体现了“用完即走”的理念，用户不用关心是否安装太多应用的问题</a:t>
            </a:r>
            <a:r>
              <a:rPr lang="en-US" altLang="zh-CN" sz="1200" u="none"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 </a:t>
            </a:r>
            <a:r>
              <a:rPr lang="zh-CN" altLang="en-US" sz="1200" u="none"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应用将无处不在，随时可用，但又无需安装卸载</a:t>
            </a:r>
            <a:r>
              <a:rPr lang="en-US" altLang="zh-CN" sz="1200" u="none"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a:t>
            </a:r>
          </a:p>
          <a:p>
            <a:endParaRPr lang="en-US" sz="1200" u="none"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endParaRPr>
          </a:p>
          <a:p>
            <a:r>
              <a:rPr lang="zh-CN" altLang="en-US" sz="1200" u="none" kern="1200" dirty="0">
                <a:solidFill>
                  <a:schemeClr val="tx1"/>
                </a:solidFill>
                <a:latin typeface="+mn-lt"/>
                <a:ea typeface="+mn-ea"/>
                <a:cs typeface="+mn-cs"/>
              </a:rPr>
              <a:t>所以，对于用户来说，能够节约使用时间成本和手机内存空间；那么对于开发者而言，小程序的优势在哪呢？</a:t>
            </a:r>
            <a:endParaRPr lang="en-US" sz="1200" u="none"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379E27CE-7464-4D8C-A5A2-7CEDB848F520}" type="slidenum">
              <a:rPr lang="en-US" smtClean="0"/>
              <a:t>6</a:t>
            </a:fld>
            <a:endParaRPr lang="en-US"/>
          </a:p>
        </p:txBody>
      </p:sp>
    </p:spTree>
    <p:extLst>
      <p:ext uri="{BB962C8B-B14F-4D97-AF65-F5344CB8AC3E}">
        <p14:creationId xmlns:p14="http://schemas.microsoft.com/office/powerpoint/2010/main" val="565812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zh-CN" altLang="en-US" dirty="0"/>
              <a:t>对于开发者而言，小程序开发门槛相对较低</a:t>
            </a:r>
            <a:r>
              <a:rPr lang="en-US" altLang="zh-CN" dirty="0"/>
              <a:t>; </a:t>
            </a:r>
            <a:r>
              <a:rPr lang="zh-CN" altLang="en-US" dirty="0"/>
              <a:t>难度小于</a:t>
            </a:r>
            <a:r>
              <a:rPr lang="en-US" altLang="zh-CN" dirty="0"/>
              <a:t>APP; </a:t>
            </a:r>
            <a:r>
              <a:rPr lang="zh-CN" altLang="en-US" dirty="0"/>
              <a:t>能够满足简单的基础应用</a:t>
            </a:r>
            <a:r>
              <a:rPr lang="en-US" altLang="zh-CN" dirty="0"/>
              <a:t>; </a:t>
            </a:r>
            <a:r>
              <a:rPr lang="zh-CN" altLang="en-US" dirty="0"/>
              <a:t>适合生活服务类线下商铺以及非刚需低频应用的转换</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从右边的图对比可以看到，小程序的开发语言是通用的，只需要</a:t>
            </a:r>
            <a:r>
              <a:rPr lang="en-US" altLang="zh-CN" dirty="0" err="1"/>
              <a:t>js</a:t>
            </a:r>
            <a:r>
              <a:rPr lang="zh-CN" altLang="en-US" dirty="0"/>
              <a:t>，</a:t>
            </a:r>
            <a:r>
              <a:rPr lang="en-US" altLang="zh-CN" dirty="0"/>
              <a:t>html, </a:t>
            </a:r>
            <a:r>
              <a:rPr lang="en-US" altLang="zh-CN" dirty="0" err="1"/>
              <a:t>css</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小程序的体积一般只有</a:t>
            </a:r>
            <a:r>
              <a:rPr lang="en-US" altLang="zh-CN" dirty="0"/>
              <a:t>1-3M</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另外小程序的入口非常多，二维码，分享链接，文字链接等等。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小程序基于平台，所以可以依托于平台的推广和庞大用户群。</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因为各个平台提供了成熟的接口和封装函数，让小程序的开发也比简单。便于上线和维护。</a:t>
            </a:r>
            <a:endParaRPr lang="en-US" altLang="zh-CN" dirty="0"/>
          </a:p>
        </p:txBody>
      </p:sp>
      <p:sp>
        <p:nvSpPr>
          <p:cNvPr id="4" name="Slide Number Placeholder 3"/>
          <p:cNvSpPr>
            <a:spLocks noGrp="1"/>
          </p:cNvSpPr>
          <p:nvPr>
            <p:ph type="sldNum" sz="quarter" idx="5"/>
          </p:nvPr>
        </p:nvSpPr>
        <p:spPr/>
        <p:txBody>
          <a:bodyPr/>
          <a:lstStyle/>
          <a:p>
            <a:fld id="{379E27CE-7464-4D8C-A5A2-7CEDB848F520}" type="slidenum">
              <a:rPr lang="en-US" smtClean="0"/>
              <a:t>7</a:t>
            </a:fld>
            <a:endParaRPr lang="en-US"/>
          </a:p>
        </p:txBody>
      </p:sp>
    </p:spTree>
    <p:extLst>
      <p:ext uri="{BB962C8B-B14F-4D97-AF65-F5344CB8AC3E}">
        <p14:creationId xmlns:p14="http://schemas.microsoft.com/office/powerpoint/2010/main" val="1698939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目前主要的小程序平台有百度小程序，微信小程序，支付宝小程序，头条</a:t>
            </a:r>
            <a:r>
              <a:rPr lang="en-US" altLang="zh-CN" dirty="0"/>
              <a:t>/</a:t>
            </a:r>
            <a:r>
              <a:rPr lang="zh-CN" altLang="en-US" dirty="0"/>
              <a:t>抖音小程序等等。从网上得到的数据来看，</a:t>
            </a:r>
            <a:r>
              <a:rPr lang="en-US" altLang="zh-CN" dirty="0"/>
              <a:t>19</a:t>
            </a:r>
            <a:r>
              <a:rPr lang="zh-CN" altLang="en-US" dirty="0"/>
              <a:t>年</a:t>
            </a:r>
            <a:r>
              <a:rPr lang="en-US" altLang="zh-CN" dirty="0"/>
              <a:t>app</a:t>
            </a:r>
            <a:r>
              <a:rPr lang="zh-CN" altLang="en-US" dirty="0"/>
              <a:t>小程序有</a:t>
            </a:r>
            <a:r>
              <a:rPr lang="en-US" altLang="zh-CN" dirty="0"/>
              <a:t>367w</a:t>
            </a:r>
            <a:r>
              <a:rPr lang="zh-CN" altLang="en-US" dirty="0"/>
              <a:t>，</a:t>
            </a:r>
            <a:r>
              <a:rPr lang="en-US" altLang="zh-CN" dirty="0"/>
              <a:t>20</a:t>
            </a:r>
            <a:r>
              <a:rPr lang="zh-CN" altLang="en-US" dirty="0"/>
              <a:t>降到</a:t>
            </a:r>
            <a:r>
              <a:rPr lang="en-US" altLang="zh-CN" dirty="0"/>
              <a:t>349w</a:t>
            </a:r>
            <a:r>
              <a:rPr lang="zh-CN" altLang="en-US" dirty="0"/>
              <a:t>。反观小程序，</a:t>
            </a:r>
            <a:r>
              <a:rPr lang="en-US" altLang="zh-CN" dirty="0"/>
              <a:t>19</a:t>
            </a:r>
            <a:r>
              <a:rPr lang="zh-CN" altLang="en-US" dirty="0"/>
              <a:t>年</a:t>
            </a:r>
            <a:r>
              <a:rPr lang="en-US" altLang="zh-CN" dirty="0"/>
              <a:t>450w</a:t>
            </a:r>
            <a:r>
              <a:rPr lang="zh-CN" altLang="en-US" dirty="0"/>
              <a:t>，</a:t>
            </a:r>
            <a:r>
              <a:rPr lang="en-US" altLang="zh-CN" dirty="0"/>
              <a:t>20</a:t>
            </a:r>
            <a:r>
              <a:rPr lang="zh-CN" altLang="en-US" dirty="0"/>
              <a:t>年已经有了</a:t>
            </a:r>
            <a:r>
              <a:rPr lang="en-US" altLang="zh-CN" dirty="0"/>
              <a:t>600w</a:t>
            </a:r>
            <a:r>
              <a:rPr lang="zh-CN" altLang="en-US" dirty="0"/>
              <a:t>。但是其实小程序的出现也并不久远。</a:t>
            </a:r>
            <a:endParaRPr lang="en-US" dirty="0"/>
          </a:p>
        </p:txBody>
      </p:sp>
      <p:sp>
        <p:nvSpPr>
          <p:cNvPr id="4" name="Slide Number Placeholder 3"/>
          <p:cNvSpPr>
            <a:spLocks noGrp="1"/>
          </p:cNvSpPr>
          <p:nvPr>
            <p:ph type="sldNum" sz="quarter" idx="5"/>
          </p:nvPr>
        </p:nvSpPr>
        <p:spPr/>
        <p:txBody>
          <a:bodyPr/>
          <a:lstStyle/>
          <a:p>
            <a:fld id="{379E27CE-7464-4D8C-A5A2-7CEDB848F520}" type="slidenum">
              <a:rPr lang="en-US" smtClean="0"/>
              <a:t>8</a:t>
            </a:fld>
            <a:endParaRPr lang="en-US"/>
          </a:p>
        </p:txBody>
      </p:sp>
    </p:spTree>
    <p:extLst>
      <p:ext uri="{BB962C8B-B14F-4D97-AF65-F5344CB8AC3E}">
        <p14:creationId xmlns:p14="http://schemas.microsoft.com/office/powerpoint/2010/main" val="3821409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17</a:t>
            </a:r>
            <a:r>
              <a:rPr lang="zh-CN" altLang="en-US" dirty="0"/>
              <a:t>、</a:t>
            </a:r>
            <a:r>
              <a:rPr lang="en-US" altLang="zh-CN" dirty="0"/>
              <a:t>18</a:t>
            </a:r>
            <a:r>
              <a:rPr lang="zh-CN" altLang="en-US" dirty="0"/>
              <a:t>年是小程序的发展初期，这个阶段最早由微信开始进行探索。</a:t>
            </a:r>
          </a:p>
          <a:p>
            <a:pPr>
              <a:buFont typeface="Arial" panose="020B0604020202020204" pitchFamily="34" charset="0"/>
              <a:buChar char="•"/>
            </a:pPr>
            <a:r>
              <a:rPr lang="en-US" altLang="zh-CN" dirty="0"/>
              <a:t>17</a:t>
            </a:r>
            <a:r>
              <a:rPr lang="zh-CN" altLang="en-US" dirty="0"/>
              <a:t>年</a:t>
            </a:r>
            <a:r>
              <a:rPr lang="en-US" altLang="zh-CN" dirty="0"/>
              <a:t>1</a:t>
            </a:r>
            <a:r>
              <a:rPr lang="zh-CN" altLang="en-US" dirty="0"/>
              <a:t>月：小程序正式发布 </a:t>
            </a:r>
            <a:r>
              <a:rPr lang="en-US" altLang="zh-CN" dirty="0"/>
              <a:t>,</a:t>
            </a:r>
            <a:r>
              <a:rPr lang="zh-CN" altLang="en-US" dirty="0"/>
              <a:t>这个时候小程序就有了很高的关注度，但这个时候还没有完全对个人开发者开发；</a:t>
            </a:r>
          </a:p>
          <a:p>
            <a:pPr>
              <a:buFont typeface="Arial" panose="020B0604020202020204" pitchFamily="34" charset="0"/>
              <a:buChar char="•"/>
            </a:pPr>
            <a:r>
              <a:rPr lang="en-US" altLang="zh-CN" dirty="0"/>
              <a:t>17</a:t>
            </a:r>
            <a:r>
              <a:rPr lang="zh-CN" altLang="en-US" dirty="0"/>
              <a:t>年</a:t>
            </a:r>
            <a:r>
              <a:rPr lang="en-US" altLang="zh-CN" dirty="0"/>
              <a:t>3</a:t>
            </a:r>
            <a:r>
              <a:rPr lang="zh-CN" altLang="en-US" dirty="0"/>
              <a:t>月：小程序正式面向个人开发者开放，自此，小程序数量进入爆发期。</a:t>
            </a:r>
          </a:p>
          <a:p>
            <a:pPr>
              <a:buFont typeface="Arial" panose="020B0604020202020204" pitchFamily="34" charset="0"/>
              <a:buChar char="•"/>
            </a:pPr>
            <a:r>
              <a:rPr lang="en-US" altLang="zh-CN" dirty="0"/>
              <a:t>17</a:t>
            </a:r>
            <a:r>
              <a:rPr lang="zh-CN" altLang="en-US" dirty="0"/>
              <a:t>年</a:t>
            </a:r>
            <a:r>
              <a:rPr lang="en-US" altLang="zh-CN" dirty="0"/>
              <a:t>4</a:t>
            </a:r>
            <a:r>
              <a:rPr lang="zh-CN" altLang="en-US" dirty="0"/>
              <a:t>月：最重要的带来了称为小程序码的新型图形码，为什么说小程序码很重要。因为它的到来真正能够让线下场景和线上小程序沟通串联起来。</a:t>
            </a:r>
          </a:p>
          <a:p>
            <a:pPr>
              <a:buFont typeface="Arial" panose="020B0604020202020204" pitchFamily="34" charset="0"/>
              <a:buChar char="•"/>
            </a:pPr>
            <a:r>
              <a:rPr lang="en-US" altLang="zh-CN" dirty="0"/>
              <a:t>17</a:t>
            </a:r>
            <a:r>
              <a:rPr lang="zh-CN" altLang="en-US" dirty="0"/>
              <a:t>年</a:t>
            </a:r>
            <a:r>
              <a:rPr lang="en-US" altLang="zh-CN" dirty="0"/>
              <a:t>9</a:t>
            </a:r>
            <a:r>
              <a:rPr lang="zh-CN" altLang="en-US" dirty="0"/>
              <a:t>月：支付宝小程序也开始了公测，标志着各大厂竟相进入到小程序领域开始竞争，围绕着小程序各大超级</a:t>
            </a:r>
            <a:r>
              <a:rPr lang="en-US" altLang="zh-CN" dirty="0"/>
              <a:t>app</a:t>
            </a:r>
            <a:r>
              <a:rPr lang="zh-CN" altLang="en-US" dirty="0"/>
              <a:t>能够构筑和丰富独属于自己的生态。</a:t>
            </a:r>
          </a:p>
          <a:p>
            <a:pPr>
              <a:buFont typeface="Arial" panose="020B0604020202020204" pitchFamily="34" charset="0"/>
              <a:buChar char="•"/>
            </a:pPr>
            <a:r>
              <a:rPr lang="zh-CN" altLang="en-US" dirty="0"/>
              <a:t>进入</a:t>
            </a:r>
            <a:r>
              <a:rPr lang="en-US" altLang="zh-CN" dirty="0"/>
              <a:t>18</a:t>
            </a:r>
            <a:r>
              <a:rPr lang="zh-CN" altLang="en-US" dirty="0"/>
              <a:t>年，小程序在</a:t>
            </a:r>
            <a:r>
              <a:rPr lang="en-US" altLang="zh-CN" dirty="0"/>
              <a:t>1</a:t>
            </a:r>
            <a:r>
              <a:rPr lang="zh-CN" altLang="en-US" dirty="0"/>
              <a:t>月份带来了打开</a:t>
            </a:r>
            <a:r>
              <a:rPr lang="en-US" altLang="zh-CN" dirty="0"/>
              <a:t>app</a:t>
            </a:r>
            <a:r>
              <a:rPr lang="zh-CN" altLang="en-US" dirty="0"/>
              <a:t>的能力，这也标志着小程序为其他引流功能的功能开放</a:t>
            </a:r>
          </a:p>
          <a:p>
            <a:endParaRPr lang="en-US" dirty="0"/>
          </a:p>
        </p:txBody>
      </p:sp>
      <p:sp>
        <p:nvSpPr>
          <p:cNvPr id="4" name="Slide Number Placeholder 3"/>
          <p:cNvSpPr>
            <a:spLocks noGrp="1"/>
          </p:cNvSpPr>
          <p:nvPr>
            <p:ph type="sldNum" sz="quarter" idx="5"/>
          </p:nvPr>
        </p:nvSpPr>
        <p:spPr/>
        <p:txBody>
          <a:bodyPr/>
          <a:lstStyle/>
          <a:p>
            <a:fld id="{379E27CE-7464-4D8C-A5A2-7CEDB848F520}" type="slidenum">
              <a:rPr lang="en-US" smtClean="0"/>
              <a:t>9</a:t>
            </a:fld>
            <a:endParaRPr lang="en-US"/>
          </a:p>
        </p:txBody>
      </p:sp>
    </p:spTree>
    <p:extLst>
      <p:ext uri="{BB962C8B-B14F-4D97-AF65-F5344CB8AC3E}">
        <p14:creationId xmlns:p14="http://schemas.microsoft.com/office/powerpoint/2010/main" val="4086565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同时在</a:t>
            </a:r>
            <a:r>
              <a:rPr lang="en-US" altLang="zh-CN" dirty="0"/>
              <a:t>18</a:t>
            </a:r>
            <a:r>
              <a:rPr lang="zh-CN" altLang="en-US" dirty="0"/>
              <a:t>年，百度小程序，</a:t>
            </a:r>
            <a:r>
              <a:rPr lang="en-US" altLang="zh-CN" dirty="0" err="1"/>
              <a:t>qq</a:t>
            </a:r>
            <a:r>
              <a:rPr lang="zh-CN" altLang="en-US" dirty="0"/>
              <a:t>小程序、头条小程序</a:t>
            </a:r>
            <a:r>
              <a:rPr lang="en-US" altLang="zh-CN" dirty="0"/>
              <a:t>(</a:t>
            </a:r>
            <a:r>
              <a:rPr lang="zh-CN" altLang="en-US" dirty="0"/>
              <a:t>现在叫字节小程序</a:t>
            </a:r>
            <a:r>
              <a:rPr lang="en-US" altLang="zh-CN" dirty="0"/>
              <a:t>)</a:t>
            </a:r>
            <a:r>
              <a:rPr lang="zh-CN" altLang="en-US" dirty="0"/>
              <a:t>，都相继 上线。“巨头都加速布局小程序生态。 </a:t>
            </a:r>
            <a:endParaRPr lang="en-US" altLang="zh-CN" dirty="0"/>
          </a:p>
          <a:p>
            <a:r>
              <a:rPr lang="en-US" altLang="zh-CN" dirty="0"/>
              <a:t>19</a:t>
            </a:r>
            <a:r>
              <a:rPr lang="zh-CN" altLang="en-US" dirty="0"/>
              <a:t>年，小程序被纳入腾讯最高战略，同时微信为小程序带来更加丰富的入口，开放更多的流量，如， 微信主页下拉出现小程序桌面，微信搜索也可以搜索到小程序，同时微信公众号也可以自由挂载小程序，这些入口意味着更多的场景渗透。 </a:t>
            </a:r>
            <a:endParaRPr lang="en-US" altLang="zh-CN" dirty="0"/>
          </a:p>
          <a:p>
            <a:r>
              <a:rPr lang="en-US" altLang="zh-CN" dirty="0"/>
              <a:t>19</a:t>
            </a:r>
            <a:r>
              <a:rPr lang="zh-CN" altLang="en-US" dirty="0"/>
              <a:t>年</a:t>
            </a:r>
            <a:r>
              <a:rPr lang="en-US" altLang="zh-CN" dirty="0"/>
              <a:t>9</a:t>
            </a:r>
            <a:r>
              <a:rPr lang="zh-CN" altLang="en-US" dirty="0"/>
              <a:t>月：小程序开放贴片广告，正式开始商业化建设，其实对所有企业来说所以业务最终都是为了赚钱嘛。随着小程序越来越复杂，小程序包</a:t>
            </a:r>
            <a:r>
              <a:rPr lang="en-US" altLang="zh-CN" dirty="0"/>
              <a:t>4M</a:t>
            </a:r>
            <a:r>
              <a:rPr lang="zh-CN" altLang="en-US" dirty="0"/>
              <a:t>的限制越来越无法满足，所以在</a:t>
            </a:r>
            <a:r>
              <a:rPr lang="en-US" altLang="zh-CN" dirty="0"/>
              <a:t>11</a:t>
            </a:r>
            <a:r>
              <a:rPr lang="zh-CN" altLang="en-US" dirty="0"/>
              <a:t>月份小程序开发包的总包上线上升至</a:t>
            </a:r>
            <a:r>
              <a:rPr lang="en-US" altLang="zh-CN" dirty="0"/>
              <a:t>12M,</a:t>
            </a:r>
            <a:r>
              <a:rPr lang="zh-CN" altLang="en-US" dirty="0"/>
              <a:t>让开发者能够构建更加复杂的小程序应用。</a:t>
            </a:r>
          </a:p>
        </p:txBody>
      </p:sp>
      <p:sp>
        <p:nvSpPr>
          <p:cNvPr id="4" name="Slide Number Placeholder 3"/>
          <p:cNvSpPr>
            <a:spLocks noGrp="1"/>
          </p:cNvSpPr>
          <p:nvPr>
            <p:ph type="sldNum" sz="quarter" idx="5"/>
          </p:nvPr>
        </p:nvSpPr>
        <p:spPr/>
        <p:txBody>
          <a:bodyPr/>
          <a:lstStyle/>
          <a:p>
            <a:fld id="{379E27CE-7464-4D8C-A5A2-7CEDB848F520}" type="slidenum">
              <a:rPr lang="en-US" smtClean="0"/>
              <a:t>10</a:t>
            </a:fld>
            <a:endParaRPr lang="en-US"/>
          </a:p>
        </p:txBody>
      </p:sp>
    </p:spTree>
    <p:extLst>
      <p:ext uri="{BB962C8B-B14F-4D97-AF65-F5344CB8AC3E}">
        <p14:creationId xmlns:p14="http://schemas.microsoft.com/office/powerpoint/2010/main" val="3950548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我们生活中用到的小程序非常多，我这边简单列举了一些。那么小程序一般可以分成哪些类别呢？</a:t>
            </a:r>
            <a:endParaRPr lang="en-US" altLang="zh-CN" dirty="0"/>
          </a:p>
          <a:p>
            <a:endParaRPr lang="en-US" dirty="0"/>
          </a:p>
        </p:txBody>
      </p:sp>
      <p:sp>
        <p:nvSpPr>
          <p:cNvPr id="4" name="Slide Number Placeholder 3"/>
          <p:cNvSpPr>
            <a:spLocks noGrp="1"/>
          </p:cNvSpPr>
          <p:nvPr>
            <p:ph type="sldNum" sz="quarter" idx="5"/>
          </p:nvPr>
        </p:nvSpPr>
        <p:spPr/>
        <p:txBody>
          <a:bodyPr/>
          <a:lstStyle/>
          <a:p>
            <a:fld id="{379E27CE-7464-4D8C-A5A2-7CEDB848F520}" type="slidenum">
              <a:rPr lang="en-US" smtClean="0"/>
              <a:t>11</a:t>
            </a:fld>
            <a:endParaRPr lang="en-US"/>
          </a:p>
        </p:txBody>
      </p:sp>
    </p:spTree>
    <p:extLst>
      <p:ext uri="{BB962C8B-B14F-4D97-AF65-F5344CB8AC3E}">
        <p14:creationId xmlns:p14="http://schemas.microsoft.com/office/powerpoint/2010/main" val="2131001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这边我把小程序分成这五类。</a:t>
            </a:r>
            <a:endParaRPr lang="en-US" altLang="zh-CN" dirty="0"/>
          </a:p>
          <a:p>
            <a:endParaRPr lang="en-US" dirty="0"/>
          </a:p>
          <a:p>
            <a:r>
              <a:rPr lang="en-US" dirty="0"/>
              <a:t>https://www.kenfor.com/displaynews.html?id=3644108789089088 </a:t>
            </a:r>
          </a:p>
        </p:txBody>
      </p:sp>
      <p:sp>
        <p:nvSpPr>
          <p:cNvPr id="4" name="Slide Number Placeholder 3"/>
          <p:cNvSpPr>
            <a:spLocks noGrp="1"/>
          </p:cNvSpPr>
          <p:nvPr>
            <p:ph type="sldNum" sz="quarter" idx="5"/>
          </p:nvPr>
        </p:nvSpPr>
        <p:spPr/>
        <p:txBody>
          <a:bodyPr/>
          <a:lstStyle/>
          <a:p>
            <a:fld id="{379E27CE-7464-4D8C-A5A2-7CEDB848F520}" type="slidenum">
              <a:rPr lang="en-US" smtClean="0"/>
              <a:t>12</a:t>
            </a:fld>
            <a:endParaRPr lang="en-US"/>
          </a:p>
        </p:txBody>
      </p:sp>
    </p:spTree>
    <p:extLst>
      <p:ext uri="{BB962C8B-B14F-4D97-AF65-F5344CB8AC3E}">
        <p14:creationId xmlns:p14="http://schemas.microsoft.com/office/powerpoint/2010/main" val="4115233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12753A3-EA75-48ED-9517-B5BBF1A489FB}"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8C8BC-1A7D-4F8E-9F54-840008CA7911}" type="slidenum">
              <a:rPr lang="en-US" smtClean="0"/>
              <a:t>‹#›</a:t>
            </a:fld>
            <a:endParaRPr lang="en-US"/>
          </a:p>
        </p:txBody>
      </p:sp>
      <p:sp>
        <p:nvSpPr>
          <p:cNvPr id="13" name="Rectangle 12"/>
          <p:cNvSpPr/>
          <p:nvPr/>
        </p:nvSpPr>
        <p:spPr>
          <a:xfrm>
            <a:off x="0" y="0"/>
            <a:ext cx="12192000" cy="4572001"/>
          </a:xfrm>
          <a:prstGeom prst="rect">
            <a:avLst/>
          </a:prstGeom>
          <a:blipFill dpi="0" rotWithShape="1">
            <a:blip r:embed="rId2">
              <a:duotone>
                <a:schemeClr val="accent2">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411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753A3-EA75-48ED-9517-B5BBF1A489FB}"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8C8BC-1A7D-4F8E-9F54-840008CA7911}" type="slidenum">
              <a:rPr lang="en-US" smtClean="0"/>
              <a:t>‹#›</a:t>
            </a:fld>
            <a:endParaRPr lang="en-US"/>
          </a:p>
        </p:txBody>
      </p:sp>
    </p:spTree>
    <p:extLst>
      <p:ext uri="{BB962C8B-B14F-4D97-AF65-F5344CB8AC3E}">
        <p14:creationId xmlns:p14="http://schemas.microsoft.com/office/powerpoint/2010/main" val="2647467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753A3-EA75-48ED-9517-B5BBF1A489FB}"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8C8BC-1A7D-4F8E-9F54-840008CA7911}" type="slidenum">
              <a:rPr lang="en-US" smtClean="0"/>
              <a:t>‹#›</a:t>
            </a:fld>
            <a:endParaRPr lang="en-US"/>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244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753A3-EA75-48ED-9517-B5BBF1A489FB}"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8C8BC-1A7D-4F8E-9F54-840008CA7911}" type="slidenum">
              <a:rPr lang="en-US" smtClean="0"/>
              <a:t>‹#›</a:t>
            </a:fld>
            <a:endParaRPr lang="en-US"/>
          </a:p>
        </p:txBody>
      </p:sp>
    </p:spTree>
    <p:extLst>
      <p:ext uri="{BB962C8B-B14F-4D97-AF65-F5344CB8AC3E}">
        <p14:creationId xmlns:p14="http://schemas.microsoft.com/office/powerpoint/2010/main" val="2942634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2753A3-EA75-48ED-9517-B5BBF1A489FB}"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8C8BC-1A7D-4F8E-9F54-840008CA791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0"/>
            <a:ext cx="12192000" cy="4572000"/>
          </a:xfrm>
          <a:prstGeom prst="rect">
            <a:avLst/>
          </a:prstGeom>
          <a:blipFill dpi="0" rotWithShape="1">
            <a:blip r:embed="rId2">
              <a:duotone>
                <a:schemeClr val="accent1">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7807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753A3-EA75-48ED-9517-B5BBF1A489FB}" type="datetimeFigureOut">
              <a:rPr lang="en-US" smtClean="0"/>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88C8BC-1A7D-4F8E-9F54-840008CA7911}" type="slidenum">
              <a:rPr lang="en-US" smtClean="0"/>
              <a:t>‹#›</a:t>
            </a:fld>
            <a:endParaRPr lang="en-US"/>
          </a:p>
        </p:txBody>
      </p:sp>
    </p:spTree>
    <p:extLst>
      <p:ext uri="{BB962C8B-B14F-4D97-AF65-F5344CB8AC3E}">
        <p14:creationId xmlns:p14="http://schemas.microsoft.com/office/powerpoint/2010/main" val="4024359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753A3-EA75-48ED-9517-B5BBF1A489FB}" type="datetimeFigureOut">
              <a:rPr lang="en-US" smtClean="0"/>
              <a:t>3/2/2023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88C8BC-1A7D-4F8E-9F54-840008CA7911}" type="slidenum">
              <a:rPr lang="en-US" smtClean="0"/>
              <a:t>‹#›</a:t>
            </a:fld>
            <a:endParaRPr lang="en-US"/>
          </a:p>
        </p:txBody>
      </p:sp>
    </p:spTree>
    <p:extLst>
      <p:ext uri="{BB962C8B-B14F-4D97-AF65-F5344CB8AC3E}">
        <p14:creationId xmlns:p14="http://schemas.microsoft.com/office/powerpoint/2010/main" val="2316584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753A3-EA75-48ED-9517-B5BBF1A489FB}" type="datetimeFigureOut">
              <a:rPr lang="en-US" smtClean="0"/>
              <a:t>3/2/2023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88C8BC-1A7D-4F8E-9F54-840008CA7911}" type="slidenum">
              <a:rPr lang="en-US" smtClean="0"/>
              <a:t>‹#›</a:t>
            </a:fld>
            <a:endParaRPr lang="en-US"/>
          </a:p>
        </p:txBody>
      </p:sp>
    </p:spTree>
    <p:extLst>
      <p:ext uri="{BB962C8B-B14F-4D97-AF65-F5344CB8AC3E}">
        <p14:creationId xmlns:p14="http://schemas.microsoft.com/office/powerpoint/2010/main" val="653659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753A3-EA75-48ED-9517-B5BBF1A489FB}" type="datetimeFigureOut">
              <a:rPr lang="en-US" smtClean="0"/>
              <a:t>3/2/2023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88C8BC-1A7D-4F8E-9F54-840008CA7911}" type="slidenum">
              <a:rPr lang="en-US" smtClean="0"/>
              <a:t>‹#›</a:t>
            </a:fld>
            <a:endParaRPr lang="en-US"/>
          </a:p>
        </p:txBody>
      </p:sp>
    </p:spTree>
    <p:extLst>
      <p:ext uri="{BB962C8B-B14F-4D97-AF65-F5344CB8AC3E}">
        <p14:creationId xmlns:p14="http://schemas.microsoft.com/office/powerpoint/2010/main" val="1845091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2753A3-EA75-48ED-9517-B5BBF1A489FB}" type="datetimeFigureOut">
              <a:rPr lang="en-US" smtClean="0"/>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88C8BC-1A7D-4F8E-9F54-840008CA7911}" type="slidenum">
              <a:rPr lang="en-US" smtClean="0"/>
              <a:t>‹#›</a:t>
            </a:fld>
            <a:endParaRPr lang="en-US"/>
          </a:p>
        </p:txBody>
      </p:sp>
    </p:spTree>
    <p:extLst>
      <p:ext uri="{BB962C8B-B14F-4D97-AF65-F5344CB8AC3E}">
        <p14:creationId xmlns:p14="http://schemas.microsoft.com/office/powerpoint/2010/main" val="356476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2753A3-EA75-48ED-9517-B5BBF1A489FB}" type="datetimeFigureOut">
              <a:rPr lang="en-US" smtClean="0"/>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88C8BC-1A7D-4F8E-9F54-840008CA791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792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12753A3-EA75-48ED-9517-B5BBF1A489FB}" type="datetimeFigureOut">
              <a:rPr lang="en-US" smtClean="0"/>
              <a:t>3/2/2023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A88C8BC-1A7D-4F8E-9F54-840008CA7911}" type="slidenum">
              <a:rPr lang="en-US" smtClean="0"/>
              <a:t>‹#›</a:t>
            </a:fld>
            <a:endParaRPr lang="en-US"/>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35338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baike.baidu.com/item/%E5%B0%8F%E7%A8%8B%E5%BA%8F/20056403"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evelopers.weixin.qq.com/miniprogram/dev/framework/"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zhiu.cn/tags-23755.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F33C4-0BC2-AD92-E587-72E89B8E98DA}"/>
              </a:ext>
            </a:extLst>
          </p:cNvPr>
          <p:cNvSpPr>
            <a:spLocks noGrp="1"/>
          </p:cNvSpPr>
          <p:nvPr>
            <p:ph type="ctrTitle"/>
          </p:nvPr>
        </p:nvSpPr>
        <p:spPr/>
        <p:txBody>
          <a:bodyPr/>
          <a:lstStyle/>
          <a:p>
            <a:r>
              <a:rPr lang="zh-CN" altLang="en-US" dirty="0"/>
              <a:t>轻量化平台开发</a:t>
            </a:r>
            <a:endParaRPr lang="en-US" dirty="0"/>
          </a:p>
        </p:txBody>
      </p:sp>
      <p:sp>
        <p:nvSpPr>
          <p:cNvPr id="3" name="Subtitle 2">
            <a:extLst>
              <a:ext uri="{FF2B5EF4-FFF2-40B4-BE49-F238E27FC236}">
                <a16:creationId xmlns:a16="http://schemas.microsoft.com/office/drawing/2014/main" id="{EA84CB7C-662D-0C03-1BC3-D1CE36BEAE87}"/>
              </a:ext>
            </a:extLst>
          </p:cNvPr>
          <p:cNvSpPr>
            <a:spLocks noGrp="1"/>
          </p:cNvSpPr>
          <p:nvPr>
            <p:ph type="subTitle" idx="1"/>
          </p:nvPr>
        </p:nvSpPr>
        <p:spPr/>
        <p:txBody>
          <a:bodyPr/>
          <a:lstStyle/>
          <a:p>
            <a:r>
              <a:rPr lang="en-US" altLang="zh-CN" dirty="0"/>
              <a:t>- </a:t>
            </a:r>
            <a:r>
              <a:rPr lang="zh-CN" altLang="en-US" dirty="0"/>
              <a:t>微信小程序</a:t>
            </a:r>
            <a:endParaRPr lang="en-US" dirty="0"/>
          </a:p>
        </p:txBody>
      </p:sp>
    </p:spTree>
    <p:extLst>
      <p:ext uri="{BB962C8B-B14F-4D97-AF65-F5344CB8AC3E}">
        <p14:creationId xmlns:p14="http://schemas.microsoft.com/office/powerpoint/2010/main" val="2768955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50F5C-6863-1E47-DEFE-4A7F67C67BA3}"/>
              </a:ext>
            </a:extLst>
          </p:cNvPr>
          <p:cNvSpPr>
            <a:spLocks noGrp="1"/>
          </p:cNvSpPr>
          <p:nvPr>
            <p:ph type="title"/>
          </p:nvPr>
        </p:nvSpPr>
        <p:spPr/>
        <p:txBody>
          <a:bodyPr/>
          <a:lstStyle/>
          <a:p>
            <a:r>
              <a:rPr lang="zh-CN" altLang="en-US" dirty="0"/>
              <a:t>小程序发展史</a:t>
            </a:r>
            <a:endParaRPr lang="en-US" dirty="0"/>
          </a:p>
        </p:txBody>
      </p:sp>
      <p:pic>
        <p:nvPicPr>
          <p:cNvPr id="10" name="Content Placeholder 9" descr="Graphical user interface, text&#10;&#10;Description automatically generated with medium confidence">
            <a:extLst>
              <a:ext uri="{FF2B5EF4-FFF2-40B4-BE49-F238E27FC236}">
                <a16:creationId xmlns:a16="http://schemas.microsoft.com/office/drawing/2014/main" id="{86449957-AB5B-E606-4BE4-E9BD796965C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084832"/>
            <a:ext cx="10515600" cy="3752850"/>
          </a:xfrm>
        </p:spPr>
      </p:pic>
    </p:spTree>
    <p:extLst>
      <p:ext uri="{BB962C8B-B14F-4D97-AF65-F5344CB8AC3E}">
        <p14:creationId xmlns:p14="http://schemas.microsoft.com/office/powerpoint/2010/main" val="1842416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62A5-49C7-FE57-CB74-AB9BA5A75196}"/>
              </a:ext>
            </a:extLst>
          </p:cNvPr>
          <p:cNvSpPr>
            <a:spLocks noGrp="1"/>
          </p:cNvSpPr>
          <p:nvPr>
            <p:ph type="title"/>
          </p:nvPr>
        </p:nvSpPr>
        <p:spPr/>
        <p:txBody>
          <a:bodyPr/>
          <a:lstStyle/>
          <a:p>
            <a:r>
              <a:rPr lang="zh-CN" altLang="en-US" dirty="0"/>
              <a:t>小程序分类</a:t>
            </a:r>
            <a:endParaRPr lang="en-US" dirty="0"/>
          </a:p>
        </p:txBody>
      </p:sp>
      <p:pic>
        <p:nvPicPr>
          <p:cNvPr id="5" name="Content Placeholder 4">
            <a:extLst>
              <a:ext uri="{FF2B5EF4-FFF2-40B4-BE49-F238E27FC236}">
                <a16:creationId xmlns:a16="http://schemas.microsoft.com/office/drawing/2014/main" id="{341BC9FE-7AB2-4270-0118-9213817FB43C}"/>
              </a:ext>
            </a:extLst>
          </p:cNvPr>
          <p:cNvPicPr>
            <a:picLocks noGrp="1" noChangeAspect="1"/>
          </p:cNvPicPr>
          <p:nvPr>
            <p:ph idx="1"/>
          </p:nvPr>
        </p:nvPicPr>
        <p:blipFill>
          <a:blip r:embed="rId3"/>
          <a:stretch>
            <a:fillRect/>
          </a:stretch>
        </p:blipFill>
        <p:spPr>
          <a:xfrm>
            <a:off x="789763" y="1981200"/>
            <a:ext cx="10612473" cy="4415409"/>
          </a:xfrm>
        </p:spPr>
      </p:pic>
    </p:spTree>
    <p:extLst>
      <p:ext uri="{BB962C8B-B14F-4D97-AF65-F5344CB8AC3E}">
        <p14:creationId xmlns:p14="http://schemas.microsoft.com/office/powerpoint/2010/main" val="1491639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1D1A8-54D2-4703-1255-CD4EB641DF51}"/>
              </a:ext>
            </a:extLst>
          </p:cNvPr>
          <p:cNvSpPr>
            <a:spLocks noGrp="1"/>
          </p:cNvSpPr>
          <p:nvPr>
            <p:ph type="title"/>
          </p:nvPr>
        </p:nvSpPr>
        <p:spPr/>
        <p:txBody>
          <a:bodyPr/>
          <a:lstStyle/>
          <a:p>
            <a:r>
              <a:rPr lang="zh-CN" altLang="en-US" dirty="0"/>
              <a:t>小程序分类</a:t>
            </a:r>
            <a:endParaRPr lang="en-US" dirty="0"/>
          </a:p>
        </p:txBody>
      </p:sp>
      <p:sp>
        <p:nvSpPr>
          <p:cNvPr id="3" name="Content Placeholder 2">
            <a:extLst>
              <a:ext uri="{FF2B5EF4-FFF2-40B4-BE49-F238E27FC236}">
                <a16:creationId xmlns:a16="http://schemas.microsoft.com/office/drawing/2014/main" id="{D766C688-1C6C-DAFE-8C68-5D2FDD02E7AB}"/>
              </a:ext>
            </a:extLst>
          </p:cNvPr>
          <p:cNvSpPr>
            <a:spLocks noGrp="1"/>
          </p:cNvSpPr>
          <p:nvPr>
            <p:ph idx="1"/>
          </p:nvPr>
        </p:nvSpPr>
        <p:spPr>
          <a:xfrm>
            <a:off x="1024128" y="2084832"/>
            <a:ext cx="9720073" cy="4436076"/>
          </a:xfrm>
        </p:spPr>
        <p:txBody>
          <a:bodyPr>
            <a:normAutofit fontScale="77500" lnSpcReduction="20000"/>
          </a:bodyPr>
          <a:lstStyle/>
          <a:p>
            <a:pPr>
              <a:lnSpc>
                <a:spcPct val="120000"/>
              </a:lnSpc>
              <a:buFont typeface="Wingdings" panose="05000000000000000000" pitchFamily="2" charset="2"/>
              <a:buChar char="§"/>
            </a:pPr>
            <a:r>
              <a:rPr lang="zh-CN" altLang="en-US" b="1" dirty="0"/>
              <a:t>工具类：</a:t>
            </a:r>
            <a:r>
              <a:rPr lang="zh-CN" altLang="en-US" dirty="0"/>
              <a:t>工具类小程序是很符合“用完即走”这个理念的，是小程序最初的产品形态，想要用的时候拿出来，不用的时候放角落。如图片文字识别、记账、翻译、签到、抽奖、投票等小程序。</a:t>
            </a:r>
          </a:p>
          <a:p>
            <a:pPr>
              <a:lnSpc>
                <a:spcPct val="120000"/>
              </a:lnSpc>
              <a:buFont typeface="Wingdings" panose="05000000000000000000" pitchFamily="2" charset="2"/>
              <a:buChar char="§"/>
            </a:pPr>
            <a:r>
              <a:rPr lang="zh-CN" altLang="en-US" b="1" dirty="0"/>
              <a:t>游戏娱乐类：</a:t>
            </a:r>
            <a:r>
              <a:rPr lang="zh-CN" altLang="en-US" dirty="0"/>
              <a:t>“跳一跳”是微信官方开发的第一款小游戏，由于小游戏和朋友圈榜单关联了起来，许多人为了冲榜而乐此不疲。</a:t>
            </a:r>
          </a:p>
          <a:p>
            <a:pPr>
              <a:lnSpc>
                <a:spcPct val="120000"/>
              </a:lnSpc>
              <a:buFont typeface="Wingdings" panose="05000000000000000000" pitchFamily="2" charset="2"/>
              <a:buChar char="§"/>
            </a:pPr>
            <a:r>
              <a:rPr lang="zh-CN" altLang="en-US" b="1" dirty="0"/>
              <a:t>内容资讯类：</a:t>
            </a:r>
            <a:r>
              <a:rPr lang="zh-CN" altLang="en-US" dirty="0"/>
              <a:t>资讯类小程序像如知乎热榜、热门微博、汽车之家、腾讯新闻等。相比</a:t>
            </a:r>
            <a:r>
              <a:rPr lang="en-US" altLang="zh-CN" dirty="0"/>
              <a:t>APP</a:t>
            </a:r>
            <a:r>
              <a:rPr lang="zh-CN" altLang="en-US" dirty="0"/>
              <a:t>，他不会给推送一大堆你不感兴趣的新闻，也不会占用内存。</a:t>
            </a:r>
            <a:endParaRPr lang="en-US" altLang="zh-CN" dirty="0"/>
          </a:p>
          <a:p>
            <a:pPr>
              <a:lnSpc>
                <a:spcPct val="120000"/>
              </a:lnSpc>
              <a:buFont typeface="Wingdings" panose="05000000000000000000" pitchFamily="2" charset="2"/>
              <a:buChar char="§"/>
            </a:pPr>
            <a:r>
              <a:rPr lang="zh-CN" altLang="en-US" b="1" dirty="0"/>
              <a:t>电商类：</a:t>
            </a:r>
            <a:r>
              <a:rPr lang="zh-CN" altLang="en-US" dirty="0"/>
              <a:t>有京东购物、每日优鲜、小红书、苏宁易购、唯品会等小程序。优势一：流量扶持。与微信、支付宝、百度等小程序平台共享流量，优质小程序可以获得流量扶持，比起消费大量资金推广</a:t>
            </a:r>
            <a:r>
              <a:rPr lang="en-US" altLang="zh-CN" dirty="0"/>
              <a:t>APP</a:t>
            </a:r>
            <a:r>
              <a:rPr lang="zh-CN" altLang="en-US" dirty="0"/>
              <a:t>，小程序的获客成本更低。优势二：传播速度快。拼多多通过分享裂变的方式，快速拉新积累用户量，这也是依赖于平台的快速传播优势，能够触达更多的用户。</a:t>
            </a:r>
          </a:p>
          <a:p>
            <a:pPr>
              <a:lnSpc>
                <a:spcPct val="120000"/>
              </a:lnSpc>
              <a:buFont typeface="Wingdings" panose="05000000000000000000" pitchFamily="2" charset="2"/>
              <a:buChar char="§"/>
            </a:pPr>
            <a:r>
              <a:rPr lang="zh-CN" altLang="en-US" b="1" dirty="0"/>
              <a:t>生活服务类：</a:t>
            </a:r>
            <a:r>
              <a:rPr lang="zh-CN" altLang="en-US" dirty="0"/>
              <a:t>当我们在</a:t>
            </a:r>
            <a:r>
              <a:rPr lang="en-US" altLang="zh-CN" dirty="0"/>
              <a:t>APP</a:t>
            </a:r>
            <a:r>
              <a:rPr lang="zh-CN" altLang="en-US" dirty="0"/>
              <a:t>里搜索“寄快递”、“查公交路线”、“叫车”等关键词时，马上就有关于此类服务的小程序展现，这也是小程序的一大亮点，如快递</a:t>
            </a:r>
            <a:r>
              <a:rPr lang="en-US" altLang="zh-CN" dirty="0"/>
              <a:t>100</a:t>
            </a:r>
            <a:r>
              <a:rPr lang="zh-CN" altLang="en-US" dirty="0"/>
              <a:t>、车来了精准实时公交查询、</a:t>
            </a:r>
            <a:r>
              <a:rPr lang="en-US" altLang="zh-CN" dirty="0"/>
              <a:t>ETC</a:t>
            </a:r>
            <a:r>
              <a:rPr lang="zh-CN" altLang="en-US" dirty="0"/>
              <a:t>助手、滴滴出行、乘车码等便民服务小程序，这类小程序与我们的生活息息相关，也让小程序得以快速推广。</a:t>
            </a:r>
          </a:p>
        </p:txBody>
      </p:sp>
    </p:spTree>
    <p:extLst>
      <p:ext uri="{BB962C8B-B14F-4D97-AF65-F5344CB8AC3E}">
        <p14:creationId xmlns:p14="http://schemas.microsoft.com/office/powerpoint/2010/main" val="1048419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E14CA-70DC-C877-5FF6-1AB92DF6B3E2}"/>
              </a:ext>
            </a:extLst>
          </p:cNvPr>
          <p:cNvSpPr>
            <a:spLocks noGrp="1"/>
          </p:cNvSpPr>
          <p:nvPr>
            <p:ph type="title"/>
          </p:nvPr>
        </p:nvSpPr>
        <p:spPr/>
        <p:txBody>
          <a:bodyPr/>
          <a:lstStyle/>
          <a:p>
            <a:r>
              <a:rPr lang="zh-CN" altLang="en-US" dirty="0"/>
              <a:t>各平台小程序</a:t>
            </a:r>
            <a:endParaRPr lang="en-US" dirty="0"/>
          </a:p>
        </p:txBody>
      </p:sp>
      <p:pic>
        <p:nvPicPr>
          <p:cNvPr id="10" name="Content Placeholder 9">
            <a:extLst>
              <a:ext uri="{FF2B5EF4-FFF2-40B4-BE49-F238E27FC236}">
                <a16:creationId xmlns:a16="http://schemas.microsoft.com/office/drawing/2014/main" id="{095687E8-B7B2-CFD1-B20D-09C95219DD1E}"/>
              </a:ext>
            </a:extLst>
          </p:cNvPr>
          <p:cNvPicPr>
            <a:picLocks noGrp="1" noChangeAspect="1"/>
          </p:cNvPicPr>
          <p:nvPr>
            <p:ph idx="1"/>
          </p:nvPr>
        </p:nvPicPr>
        <p:blipFill rotWithShape="1">
          <a:blip r:embed="rId3"/>
          <a:srcRect l="1662" r="2305"/>
          <a:stretch/>
        </p:blipFill>
        <p:spPr>
          <a:xfrm>
            <a:off x="745641" y="2038794"/>
            <a:ext cx="11077227" cy="4063832"/>
          </a:xfrm>
        </p:spPr>
      </p:pic>
    </p:spTree>
    <p:extLst>
      <p:ext uri="{BB962C8B-B14F-4D97-AF65-F5344CB8AC3E}">
        <p14:creationId xmlns:p14="http://schemas.microsoft.com/office/powerpoint/2010/main" val="692308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E14CA-70DC-C877-5FF6-1AB92DF6B3E2}"/>
              </a:ext>
            </a:extLst>
          </p:cNvPr>
          <p:cNvSpPr>
            <a:spLocks noGrp="1"/>
          </p:cNvSpPr>
          <p:nvPr>
            <p:ph type="title"/>
          </p:nvPr>
        </p:nvSpPr>
        <p:spPr/>
        <p:txBody>
          <a:bodyPr/>
          <a:lstStyle/>
          <a:p>
            <a:r>
              <a:rPr lang="zh-CN" altLang="en-US" dirty="0"/>
              <a:t>各平台小程序 </a:t>
            </a:r>
            <a:r>
              <a:rPr lang="en-US" altLang="zh-CN" dirty="0"/>
              <a:t>-  </a:t>
            </a:r>
            <a:r>
              <a:rPr lang="zh-CN" altLang="en-US"/>
              <a:t>微信小程序优势</a:t>
            </a:r>
            <a:endParaRPr lang="en-US" dirty="0"/>
          </a:p>
        </p:txBody>
      </p:sp>
      <p:sp>
        <p:nvSpPr>
          <p:cNvPr id="3" name="Content Placeholder 2">
            <a:extLst>
              <a:ext uri="{FF2B5EF4-FFF2-40B4-BE49-F238E27FC236}">
                <a16:creationId xmlns:a16="http://schemas.microsoft.com/office/drawing/2014/main" id="{E2296951-AA8E-1B9C-5D05-64B1C345BA21}"/>
              </a:ext>
            </a:extLst>
          </p:cNvPr>
          <p:cNvSpPr>
            <a:spLocks noGrp="1"/>
          </p:cNvSpPr>
          <p:nvPr>
            <p:ph idx="1"/>
          </p:nvPr>
        </p:nvSpPr>
        <p:spPr>
          <a:xfrm>
            <a:off x="1024128" y="2286000"/>
            <a:ext cx="9819463" cy="4250724"/>
          </a:xfrm>
        </p:spPr>
        <p:txBody>
          <a:bodyPr>
            <a:normAutofit/>
          </a:bodyPr>
          <a:lstStyle/>
          <a:p>
            <a:pPr marL="0" indent="0">
              <a:lnSpc>
                <a:spcPct val="110000"/>
              </a:lnSpc>
              <a:buNone/>
            </a:pPr>
            <a:r>
              <a:rPr lang="zh-CN" altLang="en-US" sz="1800" b="1" dirty="0"/>
              <a:t>使用频率高</a:t>
            </a:r>
            <a:endParaRPr lang="en-US" altLang="zh-CN" sz="1800" b="1" dirty="0"/>
          </a:p>
          <a:p>
            <a:pPr lvl="1">
              <a:lnSpc>
                <a:spcPct val="110000"/>
              </a:lnSpc>
              <a:buFont typeface="Wingdings" panose="05000000000000000000" pitchFamily="2" charset="2"/>
              <a:buChar char="§"/>
            </a:pPr>
            <a:r>
              <a:rPr lang="zh-CN" altLang="en-US" sz="1700" dirty="0"/>
              <a:t>有数据显示，我们每天打开微信的次数在</a:t>
            </a:r>
            <a:r>
              <a:rPr lang="en-US" altLang="zh-CN" sz="1700" dirty="0"/>
              <a:t>10</a:t>
            </a:r>
            <a:r>
              <a:rPr lang="zh-CN" altLang="en-US" sz="1700" dirty="0"/>
              <a:t>次以上。小程序都是依托在</a:t>
            </a:r>
            <a:r>
              <a:rPr lang="en-US" altLang="zh-CN" sz="1700" dirty="0"/>
              <a:t>APP</a:t>
            </a:r>
            <a:r>
              <a:rPr lang="zh-CN" altLang="en-US" sz="1700" dirty="0"/>
              <a:t>上的，屏幕使用时间较长的</a:t>
            </a:r>
            <a:r>
              <a:rPr lang="en-US" altLang="zh-CN" sz="1700" dirty="0"/>
              <a:t>APP</a:t>
            </a:r>
            <a:r>
              <a:rPr lang="zh-CN" altLang="en-US" sz="1700" dirty="0"/>
              <a:t>，对应的小程序被使用的可能性更大。微信小程序占绝对优势。</a:t>
            </a:r>
            <a:endParaRPr lang="en-US" altLang="zh-CN" sz="1700" dirty="0"/>
          </a:p>
          <a:p>
            <a:pPr marL="0" indent="0">
              <a:lnSpc>
                <a:spcPct val="110000"/>
              </a:lnSpc>
              <a:buNone/>
            </a:pPr>
            <a:r>
              <a:rPr lang="zh-CN" altLang="en-US" sz="1800" b="1" dirty="0"/>
              <a:t>社交媒体分享</a:t>
            </a:r>
            <a:endParaRPr lang="en-US" altLang="zh-CN" sz="1800" b="1" dirty="0"/>
          </a:p>
          <a:p>
            <a:pPr lvl="1">
              <a:lnSpc>
                <a:spcPct val="110000"/>
              </a:lnSpc>
              <a:buFont typeface="Wingdings" panose="05000000000000000000" pitchFamily="2" charset="2"/>
              <a:buChar char="§"/>
            </a:pPr>
            <a:r>
              <a:rPr lang="zh-CN" altLang="en-US" sz="1700" dirty="0"/>
              <a:t>基于社交媒体的分享更有信任度。尽管其他的平台也可以互相关注，互相加好友，可以留言，可以发私信，但微信还是占绝对优势。微信可以分享小程序到群、分享到对话框、发朋友圈等等。</a:t>
            </a:r>
            <a:endParaRPr lang="en-US" altLang="zh-CN" sz="1700" dirty="0"/>
          </a:p>
          <a:p>
            <a:pPr marL="0" indent="0">
              <a:lnSpc>
                <a:spcPct val="110000"/>
              </a:lnSpc>
              <a:buNone/>
            </a:pPr>
            <a:r>
              <a:rPr lang="zh-CN" altLang="en-US" sz="1800" b="1" dirty="0"/>
              <a:t>打造生态</a:t>
            </a:r>
            <a:endParaRPr lang="en-US" altLang="zh-CN" sz="1800" b="1" dirty="0"/>
          </a:p>
          <a:p>
            <a:pPr lvl="1">
              <a:lnSpc>
                <a:spcPct val="110000"/>
              </a:lnSpc>
              <a:buFont typeface="Wingdings" panose="05000000000000000000" pitchFamily="2" charset="2"/>
              <a:buChar char="§"/>
            </a:pPr>
            <a:r>
              <a:rPr lang="zh-CN" altLang="en-US" sz="1700" dirty="0"/>
              <a:t>微信生态有公众号， 支付宝生态有生活号，百度生态有百家号，字节跳动生态有头条号，还有抖音号。但是，应用场景里更多的是关注公众号自动回复小程序，关键词触发小程序，菜单栏进入小程序，定时回复小程序</a:t>
            </a:r>
            <a:r>
              <a:rPr lang="en-US" altLang="zh-CN" sz="1700" dirty="0"/>
              <a:t>......</a:t>
            </a:r>
            <a:r>
              <a:rPr lang="zh-CN" altLang="en-US" sz="1700" dirty="0"/>
              <a:t>所以在生态这方面，又是微信小程序占据优势。</a:t>
            </a:r>
            <a:endParaRPr lang="en-US" sz="1700" dirty="0"/>
          </a:p>
        </p:txBody>
      </p:sp>
    </p:spTree>
    <p:extLst>
      <p:ext uri="{BB962C8B-B14F-4D97-AF65-F5344CB8AC3E}">
        <p14:creationId xmlns:p14="http://schemas.microsoft.com/office/powerpoint/2010/main" val="37230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155DC-C485-6EFB-BC8F-656B4CBE6951}"/>
              </a:ext>
            </a:extLst>
          </p:cNvPr>
          <p:cNvSpPr>
            <a:spLocks noGrp="1"/>
          </p:cNvSpPr>
          <p:nvPr>
            <p:ph type="title"/>
          </p:nvPr>
        </p:nvSpPr>
        <p:spPr/>
        <p:txBody>
          <a:bodyPr/>
          <a:lstStyle/>
          <a:p>
            <a:r>
              <a:rPr lang="zh-CN" altLang="en-US" dirty="0"/>
              <a:t>目录</a:t>
            </a:r>
            <a:endParaRPr lang="en-US" dirty="0"/>
          </a:p>
        </p:txBody>
      </p:sp>
      <p:sp>
        <p:nvSpPr>
          <p:cNvPr id="3" name="Content Placeholder 2">
            <a:extLst>
              <a:ext uri="{FF2B5EF4-FFF2-40B4-BE49-F238E27FC236}">
                <a16:creationId xmlns:a16="http://schemas.microsoft.com/office/drawing/2014/main" id="{85F75785-4DEA-F311-43FC-73945A3C672F}"/>
              </a:ext>
            </a:extLst>
          </p:cNvPr>
          <p:cNvSpPr>
            <a:spLocks noGrp="1"/>
          </p:cNvSpPr>
          <p:nvPr>
            <p:ph idx="1"/>
          </p:nvPr>
        </p:nvSpPr>
        <p:spPr/>
        <p:txBody>
          <a:bodyPr/>
          <a:lstStyle/>
          <a:p>
            <a:pPr>
              <a:buFont typeface="Wingdings" panose="05000000000000000000" pitchFamily="2" charset="2"/>
              <a:buChar char="§"/>
            </a:pPr>
            <a:r>
              <a:rPr lang="zh-CN" altLang="en-US" dirty="0"/>
              <a:t>什么是小程序？</a:t>
            </a:r>
            <a:endParaRPr lang="en-US" altLang="zh-CN" dirty="0"/>
          </a:p>
          <a:p>
            <a:pPr>
              <a:buFont typeface="Wingdings" panose="05000000000000000000" pitchFamily="2" charset="2"/>
              <a:buChar char="§"/>
            </a:pPr>
            <a:r>
              <a:rPr lang="zh-CN" altLang="en-US" b="1" dirty="0">
                <a:solidFill>
                  <a:schemeClr val="accent1"/>
                </a:solidFill>
              </a:rPr>
              <a:t>微信小程序注册</a:t>
            </a:r>
            <a:endParaRPr lang="en-US" altLang="zh-CN" b="1" dirty="0">
              <a:solidFill>
                <a:schemeClr val="accent1"/>
              </a:solidFill>
            </a:endParaRPr>
          </a:p>
          <a:p>
            <a:pPr>
              <a:buFont typeface="Wingdings" panose="05000000000000000000" pitchFamily="2" charset="2"/>
              <a:buChar char="§"/>
            </a:pPr>
            <a:r>
              <a:rPr lang="zh-CN" altLang="en-US" dirty="0"/>
              <a:t>微信小程序后台简介</a:t>
            </a:r>
          </a:p>
        </p:txBody>
      </p:sp>
    </p:spTree>
    <p:extLst>
      <p:ext uri="{BB962C8B-B14F-4D97-AF65-F5344CB8AC3E}">
        <p14:creationId xmlns:p14="http://schemas.microsoft.com/office/powerpoint/2010/main" val="1108535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6D4B8-7DCF-B420-7354-DC66737B2253}"/>
              </a:ext>
            </a:extLst>
          </p:cNvPr>
          <p:cNvSpPr>
            <a:spLocks noGrp="1"/>
          </p:cNvSpPr>
          <p:nvPr>
            <p:ph type="title"/>
          </p:nvPr>
        </p:nvSpPr>
        <p:spPr/>
        <p:txBody>
          <a:bodyPr/>
          <a:lstStyle/>
          <a:p>
            <a:r>
              <a:rPr lang="zh-CN" altLang="en-US" dirty="0"/>
              <a:t>微信小程序开发流程</a:t>
            </a:r>
            <a:endParaRPr lang="en-US" dirty="0"/>
          </a:p>
        </p:txBody>
      </p:sp>
      <p:pic>
        <p:nvPicPr>
          <p:cNvPr id="4" name="Content Placeholder 3">
            <a:extLst>
              <a:ext uri="{FF2B5EF4-FFF2-40B4-BE49-F238E27FC236}">
                <a16:creationId xmlns:a16="http://schemas.microsoft.com/office/drawing/2014/main" id="{F874B7D5-4169-7122-9443-50465644F24C}"/>
              </a:ext>
            </a:extLst>
          </p:cNvPr>
          <p:cNvPicPr>
            <a:picLocks noGrp="1" noChangeAspect="1"/>
          </p:cNvPicPr>
          <p:nvPr>
            <p:ph idx="1"/>
          </p:nvPr>
        </p:nvPicPr>
        <p:blipFill rotWithShape="1">
          <a:blip r:embed="rId3"/>
          <a:srcRect l="3685" t="9076"/>
          <a:stretch/>
        </p:blipFill>
        <p:spPr>
          <a:xfrm>
            <a:off x="815008" y="2084832"/>
            <a:ext cx="10515600" cy="3632451"/>
          </a:xfrm>
        </p:spPr>
      </p:pic>
    </p:spTree>
    <p:extLst>
      <p:ext uri="{BB962C8B-B14F-4D97-AF65-F5344CB8AC3E}">
        <p14:creationId xmlns:p14="http://schemas.microsoft.com/office/powerpoint/2010/main" val="3441772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FCED3-FF63-2C11-3805-AEC21DD00298}"/>
              </a:ext>
            </a:extLst>
          </p:cNvPr>
          <p:cNvSpPr>
            <a:spLocks noGrp="1"/>
          </p:cNvSpPr>
          <p:nvPr>
            <p:ph type="title"/>
          </p:nvPr>
        </p:nvSpPr>
        <p:spPr/>
        <p:txBody>
          <a:bodyPr/>
          <a:lstStyle/>
          <a:p>
            <a:r>
              <a:rPr lang="zh-CN" altLang="en-US" dirty="0"/>
              <a:t>微信小程序注册</a:t>
            </a:r>
            <a:endParaRPr lang="en-US" dirty="0"/>
          </a:p>
        </p:txBody>
      </p:sp>
      <p:sp>
        <p:nvSpPr>
          <p:cNvPr id="3" name="Content Placeholder 2">
            <a:extLst>
              <a:ext uri="{FF2B5EF4-FFF2-40B4-BE49-F238E27FC236}">
                <a16:creationId xmlns:a16="http://schemas.microsoft.com/office/drawing/2014/main" id="{FD4B0135-1C5C-0FFC-FCCB-9A16CDF0A88F}"/>
              </a:ext>
            </a:extLst>
          </p:cNvPr>
          <p:cNvSpPr>
            <a:spLocks noGrp="1"/>
          </p:cNvSpPr>
          <p:nvPr>
            <p:ph sz="half" idx="1"/>
          </p:nvPr>
        </p:nvSpPr>
        <p:spPr/>
        <p:txBody>
          <a:bodyPr/>
          <a:lstStyle/>
          <a:p>
            <a:pPr>
              <a:buFont typeface="Wingdings" panose="05000000000000000000" pitchFamily="2" charset="2"/>
              <a:buChar char="§"/>
            </a:pPr>
            <a:r>
              <a:rPr lang="zh-CN" altLang="zh-CN" dirty="0"/>
              <a:t>开发者首先需要在微信公众平台上注册一个小程序账号才能进行后续的代码开发与提交工作。</a:t>
            </a:r>
            <a:endParaRPr lang="en-US" altLang="zh-CN" dirty="0"/>
          </a:p>
          <a:p>
            <a:pPr>
              <a:buFont typeface="Wingdings" panose="05000000000000000000" pitchFamily="2" charset="2"/>
              <a:buChar char="§"/>
            </a:pPr>
            <a:r>
              <a:rPr lang="zh-CN" altLang="zh-CN" dirty="0"/>
              <a:t>访问微信公众平台官网首页（</a:t>
            </a:r>
            <a:r>
              <a:rPr lang="en-US" altLang="zh-CN" dirty="0"/>
              <a:t>mp.weixin.qq.com</a:t>
            </a:r>
            <a:r>
              <a:rPr lang="zh-CN" altLang="zh-CN" dirty="0"/>
              <a:t>），然后单击右上角的“立即注册”按钮进入账号类型选择页面。</a:t>
            </a:r>
          </a:p>
          <a:p>
            <a:pPr marL="0" indent="0">
              <a:buNone/>
            </a:pPr>
            <a:endParaRPr lang="en-US" dirty="0"/>
          </a:p>
        </p:txBody>
      </p:sp>
      <p:pic>
        <p:nvPicPr>
          <p:cNvPr id="5" name="图片 1">
            <a:extLst>
              <a:ext uri="{FF2B5EF4-FFF2-40B4-BE49-F238E27FC236}">
                <a16:creationId xmlns:a16="http://schemas.microsoft.com/office/drawing/2014/main" id="{187566A7-692D-AA2E-56A1-24FBD953C60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989638" y="2286000"/>
            <a:ext cx="5750608" cy="28765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398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FCED3-FF63-2C11-3805-AEC21DD00298}"/>
              </a:ext>
            </a:extLst>
          </p:cNvPr>
          <p:cNvSpPr>
            <a:spLocks noGrp="1"/>
          </p:cNvSpPr>
          <p:nvPr>
            <p:ph type="title"/>
          </p:nvPr>
        </p:nvSpPr>
        <p:spPr/>
        <p:txBody>
          <a:bodyPr/>
          <a:lstStyle/>
          <a:p>
            <a:r>
              <a:rPr lang="zh-CN" altLang="en-US" dirty="0"/>
              <a:t>微信小程序注册</a:t>
            </a:r>
            <a:endParaRPr lang="en-US" dirty="0"/>
          </a:p>
        </p:txBody>
      </p:sp>
      <p:sp>
        <p:nvSpPr>
          <p:cNvPr id="3" name="Content Placeholder 2">
            <a:extLst>
              <a:ext uri="{FF2B5EF4-FFF2-40B4-BE49-F238E27FC236}">
                <a16:creationId xmlns:a16="http://schemas.microsoft.com/office/drawing/2014/main" id="{FD4B0135-1C5C-0FFC-FCCB-9A16CDF0A88F}"/>
              </a:ext>
            </a:extLst>
          </p:cNvPr>
          <p:cNvSpPr>
            <a:spLocks noGrp="1"/>
          </p:cNvSpPr>
          <p:nvPr>
            <p:ph sz="half" idx="1"/>
          </p:nvPr>
        </p:nvSpPr>
        <p:spPr/>
        <p:txBody>
          <a:bodyPr/>
          <a:lstStyle/>
          <a:p>
            <a:pPr>
              <a:lnSpc>
                <a:spcPct val="130000"/>
              </a:lnSpc>
              <a:buFont typeface="Wingdings" panose="05000000000000000000" pitchFamily="2" charset="2"/>
              <a:buChar char="§"/>
            </a:pPr>
            <a:r>
              <a:rPr lang="zh-CN" altLang="zh-CN" dirty="0"/>
              <a:t>在当前页面上选择注册的账号类型为“小程序”，即可进入小程序的正式注册页面</a:t>
            </a:r>
            <a:r>
              <a:rPr lang="zh-CN" altLang="en-US" dirty="0"/>
              <a:t>。</a:t>
            </a:r>
            <a:endParaRPr lang="zh-CN" altLang="zh-CN" dirty="0"/>
          </a:p>
        </p:txBody>
      </p:sp>
      <p:pic>
        <p:nvPicPr>
          <p:cNvPr id="7" name="Content Placeholder 1">
            <a:extLst>
              <a:ext uri="{FF2B5EF4-FFF2-40B4-BE49-F238E27FC236}">
                <a16:creationId xmlns:a16="http://schemas.microsoft.com/office/drawing/2014/main" id="{6FA50DA2-4649-C661-8909-6312730CE38D}"/>
              </a:ext>
            </a:extLst>
          </p:cNvPr>
          <p:cNvPicPr>
            <a:picLocks noGrp="1" noChangeAspect="1"/>
          </p:cNvPicPr>
          <p:nvPr>
            <p:ph sz="half" idx="2"/>
          </p:nvPr>
        </p:nvPicPr>
        <p:blipFill>
          <a:blip r:embed="rId3"/>
          <a:stretch>
            <a:fillRect/>
          </a:stretch>
        </p:blipFill>
        <p:spPr>
          <a:xfrm>
            <a:off x="5989638" y="2286000"/>
            <a:ext cx="4754562" cy="3497014"/>
          </a:xfrm>
          <a:prstGeom prst="rect">
            <a:avLst/>
          </a:prstGeom>
        </p:spPr>
      </p:pic>
    </p:spTree>
    <p:extLst>
      <p:ext uri="{BB962C8B-B14F-4D97-AF65-F5344CB8AC3E}">
        <p14:creationId xmlns:p14="http://schemas.microsoft.com/office/powerpoint/2010/main" val="1820820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ECC58F-B878-9DA7-1457-AB31B0C7A0EE}"/>
              </a:ext>
            </a:extLst>
          </p:cNvPr>
          <p:cNvSpPr>
            <a:spLocks noGrp="1"/>
          </p:cNvSpPr>
          <p:nvPr>
            <p:ph type="title"/>
          </p:nvPr>
        </p:nvSpPr>
        <p:spPr/>
        <p:txBody>
          <a:bodyPr/>
          <a:lstStyle/>
          <a:p>
            <a:r>
              <a:rPr lang="zh-CN" altLang="en-US" dirty="0"/>
              <a:t>微信小程序注册</a:t>
            </a:r>
            <a:endParaRPr lang="en-US" dirty="0"/>
          </a:p>
        </p:txBody>
      </p:sp>
      <p:sp>
        <p:nvSpPr>
          <p:cNvPr id="13" name="Content Placeholder 12">
            <a:extLst>
              <a:ext uri="{FF2B5EF4-FFF2-40B4-BE49-F238E27FC236}">
                <a16:creationId xmlns:a16="http://schemas.microsoft.com/office/drawing/2014/main" id="{AFE06825-98E9-B0A7-D449-7336A308E7B4}"/>
              </a:ext>
            </a:extLst>
          </p:cNvPr>
          <p:cNvSpPr>
            <a:spLocks noGrp="1"/>
          </p:cNvSpPr>
          <p:nvPr>
            <p:ph sz="half" idx="1"/>
          </p:nvPr>
        </p:nvSpPr>
        <p:spPr/>
        <p:txBody>
          <a:bodyPr>
            <a:normAutofit/>
          </a:bodyPr>
          <a:lstStyle/>
          <a:p>
            <a:pPr>
              <a:lnSpc>
                <a:spcPct val="150000"/>
              </a:lnSpc>
            </a:pPr>
            <a:r>
              <a:rPr lang="zh-CN" altLang="zh-CN" dirty="0"/>
              <a:t>小程序的正式注册页面包含三个填写步骤：</a:t>
            </a:r>
            <a:endParaRPr lang="en-US" altLang="zh-CN" dirty="0"/>
          </a:p>
          <a:p>
            <a:pPr lvl="1">
              <a:lnSpc>
                <a:spcPct val="150000"/>
              </a:lnSpc>
              <a:buFont typeface="Wingdings" panose="05000000000000000000" pitchFamily="2" charset="2"/>
              <a:buChar char="§"/>
            </a:pPr>
            <a:r>
              <a:rPr lang="zh-CN" altLang="zh-CN" dirty="0"/>
              <a:t>账号信息</a:t>
            </a:r>
            <a:endParaRPr lang="en-US" altLang="zh-CN" dirty="0"/>
          </a:p>
          <a:p>
            <a:pPr lvl="1">
              <a:lnSpc>
                <a:spcPct val="150000"/>
              </a:lnSpc>
              <a:buFont typeface="Wingdings" panose="05000000000000000000" pitchFamily="2" charset="2"/>
              <a:buChar char="§"/>
            </a:pPr>
            <a:r>
              <a:rPr lang="zh-CN" altLang="zh-CN" dirty="0"/>
              <a:t>邮箱激活</a:t>
            </a:r>
            <a:endParaRPr lang="en-US" altLang="zh-CN" dirty="0"/>
          </a:p>
          <a:p>
            <a:pPr lvl="1">
              <a:lnSpc>
                <a:spcPct val="150000"/>
              </a:lnSpc>
              <a:buFont typeface="Wingdings" panose="05000000000000000000" pitchFamily="2" charset="2"/>
              <a:buChar char="§"/>
            </a:pPr>
            <a:r>
              <a:rPr lang="zh-CN" altLang="zh-CN" dirty="0"/>
              <a:t>信息登记</a:t>
            </a:r>
            <a:endParaRPr lang="en-US" altLang="zh-CN" dirty="0"/>
          </a:p>
          <a:p>
            <a:pPr lvl="1"/>
            <a:endParaRPr lang="en-US" altLang="zh-CN" dirty="0"/>
          </a:p>
          <a:p>
            <a:pPr>
              <a:lnSpc>
                <a:spcPct val="150000"/>
              </a:lnSpc>
            </a:pPr>
            <a:endParaRPr lang="en-US" altLang="zh-CN" dirty="0"/>
          </a:p>
        </p:txBody>
      </p:sp>
      <p:pic>
        <p:nvPicPr>
          <p:cNvPr id="6" name="图片 1">
            <a:extLst>
              <a:ext uri="{FF2B5EF4-FFF2-40B4-BE49-F238E27FC236}">
                <a16:creationId xmlns:a16="http://schemas.microsoft.com/office/drawing/2014/main" id="{B1DC4ACB-BB51-8CE6-F012-05CF1F681EC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779007" y="2084832"/>
            <a:ext cx="5981856" cy="414602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436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155DC-C485-6EFB-BC8F-656B4CBE6951}"/>
              </a:ext>
            </a:extLst>
          </p:cNvPr>
          <p:cNvSpPr>
            <a:spLocks noGrp="1"/>
          </p:cNvSpPr>
          <p:nvPr>
            <p:ph type="title"/>
          </p:nvPr>
        </p:nvSpPr>
        <p:spPr/>
        <p:txBody>
          <a:bodyPr/>
          <a:lstStyle/>
          <a:p>
            <a:r>
              <a:rPr lang="zh-CN" altLang="en-US" dirty="0"/>
              <a:t>课程安排</a:t>
            </a:r>
            <a:endParaRPr lang="en-US" dirty="0"/>
          </a:p>
        </p:txBody>
      </p:sp>
      <p:sp>
        <p:nvSpPr>
          <p:cNvPr id="3" name="Content Placeholder 2">
            <a:extLst>
              <a:ext uri="{FF2B5EF4-FFF2-40B4-BE49-F238E27FC236}">
                <a16:creationId xmlns:a16="http://schemas.microsoft.com/office/drawing/2014/main" id="{85F75785-4DEA-F311-43FC-73945A3C672F}"/>
              </a:ext>
            </a:extLst>
          </p:cNvPr>
          <p:cNvSpPr>
            <a:spLocks noGrp="1"/>
          </p:cNvSpPr>
          <p:nvPr>
            <p:ph idx="1"/>
          </p:nvPr>
        </p:nvSpPr>
        <p:spPr/>
        <p:txBody>
          <a:bodyPr>
            <a:normAutofit fontScale="70000" lnSpcReduction="20000"/>
          </a:bodyPr>
          <a:lstStyle/>
          <a:p>
            <a:pPr>
              <a:buFont typeface="Wingdings" panose="05000000000000000000" pitchFamily="2" charset="2"/>
              <a:buChar char="§"/>
            </a:pPr>
            <a:r>
              <a:rPr lang="zh-CN" altLang="en-US" dirty="0"/>
              <a:t>小程序简介 （</a:t>
            </a:r>
            <a:r>
              <a:rPr lang="en-US" altLang="zh-CN" dirty="0"/>
              <a:t>1</a:t>
            </a:r>
            <a:r>
              <a:rPr lang="zh-CN" altLang="en-US" dirty="0"/>
              <a:t>课时）</a:t>
            </a:r>
            <a:endParaRPr lang="en-US" altLang="zh-CN" dirty="0"/>
          </a:p>
          <a:p>
            <a:pPr>
              <a:buFont typeface="Wingdings" panose="05000000000000000000" pitchFamily="2" charset="2"/>
              <a:buChar char="§"/>
            </a:pPr>
            <a:r>
              <a:rPr lang="zh-CN" altLang="en-US" dirty="0"/>
              <a:t>小程序开发工具和代码结构（</a:t>
            </a:r>
            <a:r>
              <a:rPr lang="en-US" altLang="zh-CN" dirty="0"/>
              <a:t>1</a:t>
            </a:r>
            <a:r>
              <a:rPr lang="zh-CN" altLang="en-US" dirty="0"/>
              <a:t>课时）</a:t>
            </a:r>
            <a:endParaRPr lang="en-US" altLang="zh-CN" dirty="0"/>
          </a:p>
          <a:p>
            <a:pPr>
              <a:buFont typeface="Wingdings" panose="05000000000000000000" pitchFamily="2" charset="2"/>
              <a:buChar char="§"/>
            </a:pPr>
            <a:r>
              <a:rPr lang="zh-CN" altLang="en-US" dirty="0"/>
              <a:t>开发基础 </a:t>
            </a:r>
            <a:r>
              <a:rPr lang="en-US" altLang="zh-CN" dirty="0"/>
              <a:t>– </a:t>
            </a:r>
            <a:r>
              <a:rPr lang="zh-CN" altLang="en-US" dirty="0"/>
              <a:t>比较数字大小（</a:t>
            </a:r>
            <a:r>
              <a:rPr lang="en-US" altLang="zh-CN" dirty="0"/>
              <a:t>1</a:t>
            </a:r>
            <a:r>
              <a:rPr lang="zh-CN" altLang="en-US" dirty="0"/>
              <a:t>课时）</a:t>
            </a:r>
            <a:endParaRPr lang="en-US" altLang="zh-CN" dirty="0"/>
          </a:p>
          <a:p>
            <a:pPr>
              <a:buFont typeface="Wingdings" panose="05000000000000000000" pitchFamily="2" charset="2"/>
              <a:buChar char="§"/>
            </a:pPr>
            <a:r>
              <a:rPr lang="zh-CN" altLang="en-US" dirty="0"/>
              <a:t>开发基础 </a:t>
            </a:r>
            <a:r>
              <a:rPr lang="en-US" altLang="zh-CN" dirty="0"/>
              <a:t>– </a:t>
            </a:r>
            <a:r>
              <a:rPr lang="zh-CN" altLang="en-US" dirty="0"/>
              <a:t>布局（</a:t>
            </a:r>
            <a:r>
              <a:rPr lang="en-US" altLang="zh-CN" dirty="0"/>
              <a:t>1.5</a:t>
            </a:r>
            <a:r>
              <a:rPr lang="zh-CN" altLang="en-US" dirty="0"/>
              <a:t>课时）</a:t>
            </a:r>
            <a:endParaRPr lang="en-US" altLang="zh-CN" dirty="0"/>
          </a:p>
          <a:p>
            <a:pPr>
              <a:buFont typeface="Wingdings" panose="05000000000000000000" pitchFamily="2" charset="2"/>
              <a:buChar char="§"/>
            </a:pPr>
            <a:r>
              <a:rPr lang="zh-CN" altLang="en-US" dirty="0"/>
              <a:t>开发基础 </a:t>
            </a:r>
            <a:r>
              <a:rPr lang="en-US" altLang="zh-CN" dirty="0"/>
              <a:t>– </a:t>
            </a:r>
            <a:r>
              <a:rPr lang="zh-CN" altLang="en-US" dirty="0"/>
              <a:t>组件（</a:t>
            </a:r>
            <a:r>
              <a:rPr lang="en-US" altLang="zh-CN" dirty="0"/>
              <a:t>1.5</a:t>
            </a:r>
            <a:r>
              <a:rPr lang="zh-CN" altLang="en-US" dirty="0"/>
              <a:t>课时）</a:t>
            </a:r>
            <a:endParaRPr lang="en-US" altLang="zh-CN" dirty="0"/>
          </a:p>
          <a:p>
            <a:pPr>
              <a:buFont typeface="Wingdings" panose="05000000000000000000" pitchFamily="2" charset="2"/>
              <a:buChar char="§"/>
            </a:pPr>
            <a:r>
              <a:rPr lang="zh-CN" altLang="en-US" dirty="0"/>
              <a:t>开发基础 </a:t>
            </a:r>
            <a:r>
              <a:rPr lang="en-US" altLang="zh-CN" dirty="0"/>
              <a:t>– </a:t>
            </a:r>
            <a:r>
              <a:rPr lang="zh-CN" altLang="en-US" dirty="0"/>
              <a:t>调查问卷（</a:t>
            </a:r>
            <a:r>
              <a:rPr lang="en-US" altLang="zh-CN" dirty="0"/>
              <a:t>1</a:t>
            </a:r>
            <a:r>
              <a:rPr lang="zh-CN" altLang="en-US" dirty="0"/>
              <a:t>课时）</a:t>
            </a:r>
            <a:endParaRPr lang="en-US" altLang="zh-CN" dirty="0"/>
          </a:p>
          <a:p>
            <a:pPr>
              <a:buFont typeface="Wingdings" panose="05000000000000000000" pitchFamily="2" charset="2"/>
              <a:buChar char="§"/>
            </a:pPr>
            <a:r>
              <a:rPr lang="zh-CN" altLang="en-US" dirty="0"/>
              <a:t>开发基础 </a:t>
            </a:r>
            <a:r>
              <a:rPr lang="en-US" altLang="zh-CN" dirty="0"/>
              <a:t>– </a:t>
            </a:r>
            <a:r>
              <a:rPr lang="zh-CN" altLang="en-US" dirty="0"/>
              <a:t>调查问卷云开发（</a:t>
            </a:r>
            <a:r>
              <a:rPr lang="en-US" altLang="zh-CN" dirty="0"/>
              <a:t>1</a:t>
            </a:r>
            <a:r>
              <a:rPr lang="zh-CN" altLang="en-US" dirty="0"/>
              <a:t>课时）</a:t>
            </a:r>
            <a:endParaRPr lang="en-US" altLang="zh-CN" dirty="0"/>
          </a:p>
          <a:p>
            <a:pPr>
              <a:buFont typeface="Wingdings" panose="05000000000000000000" pitchFamily="2" charset="2"/>
              <a:buChar char="§"/>
            </a:pPr>
            <a:r>
              <a:rPr lang="en-US" altLang="zh-CN" dirty="0"/>
              <a:t>API</a:t>
            </a:r>
            <a:r>
              <a:rPr lang="zh-CN" altLang="en-US" dirty="0"/>
              <a:t>应用 </a:t>
            </a:r>
            <a:r>
              <a:rPr lang="en-US" altLang="zh-CN" dirty="0"/>
              <a:t>– </a:t>
            </a:r>
            <a:r>
              <a:rPr lang="zh-CN" altLang="en-US" dirty="0"/>
              <a:t>用户登录和个人中心（</a:t>
            </a:r>
            <a:r>
              <a:rPr lang="en-US" altLang="zh-CN" dirty="0"/>
              <a:t>1</a:t>
            </a:r>
            <a:r>
              <a:rPr lang="zh-CN" altLang="en-US" dirty="0"/>
              <a:t>课时）</a:t>
            </a:r>
            <a:endParaRPr lang="en-US" altLang="zh-CN" dirty="0"/>
          </a:p>
          <a:p>
            <a:pPr>
              <a:buFont typeface="Wingdings" panose="05000000000000000000" pitchFamily="2" charset="2"/>
              <a:buChar char="§"/>
            </a:pPr>
            <a:r>
              <a:rPr lang="en-US" altLang="zh-CN" dirty="0"/>
              <a:t>API</a:t>
            </a:r>
            <a:r>
              <a:rPr lang="zh-CN" altLang="en-US" dirty="0"/>
              <a:t>应用  </a:t>
            </a:r>
            <a:r>
              <a:rPr lang="en-US" altLang="zh-CN" dirty="0"/>
              <a:t>– </a:t>
            </a:r>
            <a:r>
              <a:rPr lang="zh-CN" altLang="en-US" dirty="0"/>
              <a:t>时钟和文件上传下载（</a:t>
            </a:r>
            <a:r>
              <a:rPr lang="en-US" altLang="zh-CN" dirty="0"/>
              <a:t>1</a:t>
            </a:r>
            <a:r>
              <a:rPr lang="zh-CN" altLang="en-US" dirty="0"/>
              <a:t>课时）</a:t>
            </a:r>
            <a:endParaRPr lang="en-US" altLang="zh-CN" dirty="0"/>
          </a:p>
          <a:p>
            <a:pPr>
              <a:buFont typeface="Wingdings" panose="05000000000000000000" pitchFamily="2" charset="2"/>
              <a:buChar char="§"/>
            </a:pPr>
            <a:r>
              <a:rPr lang="zh-CN" altLang="en-US" dirty="0"/>
              <a:t>开发框架介绍（</a:t>
            </a:r>
            <a:r>
              <a:rPr lang="en-US" altLang="zh-CN" dirty="0"/>
              <a:t>1</a:t>
            </a:r>
            <a:r>
              <a:rPr lang="zh-CN" altLang="en-US" dirty="0"/>
              <a:t>课</a:t>
            </a:r>
            <a:r>
              <a:rPr lang="zh-CN" altLang="en-US"/>
              <a:t>时）</a:t>
            </a:r>
            <a:endParaRPr lang="en-US" altLang="zh-CN" dirty="0"/>
          </a:p>
          <a:p>
            <a:pPr>
              <a:buFont typeface="Wingdings" panose="05000000000000000000" pitchFamily="2" charset="2"/>
              <a:buChar char="§"/>
            </a:pPr>
            <a:r>
              <a:rPr lang="zh-CN" altLang="en-US" dirty="0"/>
              <a:t>支付宝和百度小程序简介（</a:t>
            </a:r>
            <a:r>
              <a:rPr lang="en-US" altLang="zh-CN" dirty="0"/>
              <a:t>1</a:t>
            </a:r>
            <a:r>
              <a:rPr lang="zh-CN" altLang="en-US" dirty="0"/>
              <a:t>课时）</a:t>
            </a:r>
            <a:endParaRPr lang="en-US" altLang="zh-CN" dirty="0"/>
          </a:p>
          <a:p>
            <a:pPr>
              <a:buFont typeface="Wingdings" panose="05000000000000000000" pitchFamily="2" charset="2"/>
              <a:buChar char="§"/>
            </a:pPr>
            <a:r>
              <a:rPr lang="zh-CN" altLang="en-US" dirty="0"/>
              <a:t>综合 </a:t>
            </a:r>
            <a:r>
              <a:rPr lang="en-US" altLang="zh-CN" dirty="0"/>
              <a:t>– </a:t>
            </a:r>
            <a:r>
              <a:rPr lang="zh-CN" altLang="en-US" dirty="0"/>
              <a:t>点餐系统（</a:t>
            </a:r>
            <a:r>
              <a:rPr lang="en-US" altLang="zh-CN" dirty="0"/>
              <a:t>2</a:t>
            </a:r>
            <a:r>
              <a:rPr lang="zh-CN" altLang="en-US" dirty="0"/>
              <a:t>课时）</a:t>
            </a:r>
            <a:endParaRPr lang="en-US" altLang="zh-CN" dirty="0"/>
          </a:p>
        </p:txBody>
      </p:sp>
    </p:spTree>
    <p:extLst>
      <p:ext uri="{BB962C8B-B14F-4D97-AF65-F5344CB8AC3E}">
        <p14:creationId xmlns:p14="http://schemas.microsoft.com/office/powerpoint/2010/main" val="1469568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ECC58F-B878-9DA7-1457-AB31B0C7A0EE}"/>
              </a:ext>
            </a:extLst>
          </p:cNvPr>
          <p:cNvSpPr>
            <a:spLocks noGrp="1"/>
          </p:cNvSpPr>
          <p:nvPr>
            <p:ph type="title"/>
          </p:nvPr>
        </p:nvSpPr>
        <p:spPr/>
        <p:txBody>
          <a:bodyPr/>
          <a:lstStyle/>
          <a:p>
            <a:r>
              <a:rPr lang="zh-CN" altLang="en-US" dirty="0"/>
              <a:t>微信小程序注册</a:t>
            </a:r>
            <a:endParaRPr lang="en-US" dirty="0"/>
          </a:p>
        </p:txBody>
      </p:sp>
      <p:sp>
        <p:nvSpPr>
          <p:cNvPr id="13" name="Content Placeholder 12">
            <a:extLst>
              <a:ext uri="{FF2B5EF4-FFF2-40B4-BE49-F238E27FC236}">
                <a16:creationId xmlns:a16="http://schemas.microsoft.com/office/drawing/2014/main" id="{AFE06825-98E9-B0A7-D449-7336A308E7B4}"/>
              </a:ext>
            </a:extLst>
          </p:cNvPr>
          <p:cNvSpPr>
            <a:spLocks noGrp="1"/>
          </p:cNvSpPr>
          <p:nvPr>
            <p:ph sz="half" idx="1"/>
          </p:nvPr>
        </p:nvSpPr>
        <p:spPr>
          <a:xfrm>
            <a:off x="1024126" y="2286000"/>
            <a:ext cx="5071873" cy="1377175"/>
          </a:xfrm>
        </p:spPr>
        <p:txBody>
          <a:bodyPr>
            <a:normAutofit lnSpcReduction="10000"/>
          </a:bodyPr>
          <a:lstStyle/>
          <a:p>
            <a:pPr marL="0" indent="0">
              <a:buNone/>
            </a:pPr>
            <a:r>
              <a:rPr lang="zh-CN" altLang="en-US" dirty="0"/>
              <a:t>账号：</a:t>
            </a:r>
            <a:endParaRPr lang="en-US" altLang="zh-CN" dirty="0"/>
          </a:p>
          <a:p>
            <a:pPr lvl="1">
              <a:buFont typeface="Wingdings" panose="05000000000000000000" pitchFamily="2" charset="2"/>
              <a:buChar char="§"/>
            </a:pPr>
            <a:r>
              <a:rPr lang="zh-CN" altLang="en-US" sz="2200" dirty="0"/>
              <a:t>个人版流程更为简单和宽松。</a:t>
            </a:r>
            <a:endParaRPr lang="en-US" altLang="zh-CN" sz="2200" dirty="0"/>
          </a:p>
          <a:p>
            <a:pPr lvl="1">
              <a:buFont typeface="Wingdings" panose="05000000000000000000" pitchFamily="2" charset="2"/>
              <a:buChar char="§"/>
            </a:pPr>
            <a:r>
              <a:rPr lang="zh-CN" altLang="en-US" sz="2200" dirty="0"/>
              <a:t>企业版注册需要支付认证费用，一般为</a:t>
            </a:r>
            <a:r>
              <a:rPr lang="en-US" altLang="zh-CN" sz="2200" dirty="0"/>
              <a:t>300</a:t>
            </a:r>
            <a:r>
              <a:rPr lang="zh-CN" altLang="en-US" sz="2200" dirty="0"/>
              <a:t>元；</a:t>
            </a:r>
          </a:p>
          <a:p>
            <a:endParaRPr lang="en-US" dirty="0"/>
          </a:p>
        </p:txBody>
      </p:sp>
      <p:pic>
        <p:nvPicPr>
          <p:cNvPr id="14" name="Content Placeholder 9">
            <a:extLst>
              <a:ext uri="{FF2B5EF4-FFF2-40B4-BE49-F238E27FC236}">
                <a16:creationId xmlns:a16="http://schemas.microsoft.com/office/drawing/2014/main" id="{D4EB3790-11A7-E000-D3BD-EEBF7B0FF679}"/>
              </a:ext>
            </a:extLst>
          </p:cNvPr>
          <p:cNvPicPr>
            <a:picLocks noGrp="1" noChangeAspect="1"/>
          </p:cNvPicPr>
          <p:nvPr>
            <p:ph sz="half" idx="2"/>
          </p:nvPr>
        </p:nvPicPr>
        <p:blipFill rotWithShape="1">
          <a:blip r:embed="rId3"/>
          <a:srcRect t="3818"/>
          <a:stretch/>
        </p:blipFill>
        <p:spPr>
          <a:xfrm>
            <a:off x="6348413" y="117168"/>
            <a:ext cx="5046600" cy="3166947"/>
          </a:xfrm>
          <a:prstGeom prst="rect">
            <a:avLst/>
          </a:prstGeom>
        </p:spPr>
      </p:pic>
      <p:graphicFrame>
        <p:nvGraphicFramePr>
          <p:cNvPr id="2" name="Table 1">
            <a:extLst>
              <a:ext uri="{FF2B5EF4-FFF2-40B4-BE49-F238E27FC236}">
                <a16:creationId xmlns:a16="http://schemas.microsoft.com/office/drawing/2014/main" id="{3821A70F-6AD1-D01A-9F7D-281BE56CFB64}"/>
              </a:ext>
            </a:extLst>
          </p:cNvPr>
          <p:cNvGraphicFramePr>
            <a:graphicFrameLocks noGrp="1"/>
          </p:cNvGraphicFramePr>
          <p:nvPr>
            <p:extLst>
              <p:ext uri="{D42A27DB-BD31-4B8C-83A1-F6EECF244321}">
                <p14:modId xmlns:p14="http://schemas.microsoft.com/office/powerpoint/2010/main" val="2561268547"/>
              </p:ext>
            </p:extLst>
          </p:nvPr>
        </p:nvGraphicFramePr>
        <p:xfrm>
          <a:off x="6482228" y="3445727"/>
          <a:ext cx="5460728" cy="3334134"/>
        </p:xfrm>
        <a:graphic>
          <a:graphicData uri="http://schemas.openxmlformats.org/drawingml/2006/table">
            <a:tbl>
              <a:tblPr firstRow="1" firstCol="1" bandRow="1">
                <a:tableStyleId>{85BE263C-DBD7-4A20-BB59-AAB30ACAA65A}</a:tableStyleId>
              </a:tblPr>
              <a:tblGrid>
                <a:gridCol w="1467533">
                  <a:extLst>
                    <a:ext uri="{9D8B030D-6E8A-4147-A177-3AD203B41FA5}">
                      <a16:colId xmlns:a16="http://schemas.microsoft.com/office/drawing/2014/main" val="719863252"/>
                    </a:ext>
                  </a:extLst>
                </a:gridCol>
                <a:gridCol w="3993195">
                  <a:extLst>
                    <a:ext uri="{9D8B030D-6E8A-4147-A177-3AD203B41FA5}">
                      <a16:colId xmlns:a16="http://schemas.microsoft.com/office/drawing/2014/main" val="880682316"/>
                    </a:ext>
                  </a:extLst>
                </a:gridCol>
              </a:tblGrid>
              <a:tr h="0">
                <a:tc>
                  <a:txBody>
                    <a:bodyPr/>
                    <a:lstStyle/>
                    <a:p>
                      <a:pPr algn="l">
                        <a:lnSpc>
                          <a:spcPct val="150000"/>
                        </a:lnSpc>
                        <a:spcAft>
                          <a:spcPts val="0"/>
                        </a:spcAft>
                      </a:pPr>
                      <a:r>
                        <a:rPr lang="zh-CN" sz="1400" kern="100" dirty="0">
                          <a:effectLst/>
                        </a:rPr>
                        <a:t>账号主体类型</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ct val="150000"/>
                        </a:lnSpc>
                        <a:spcAft>
                          <a:spcPts val="0"/>
                        </a:spcAft>
                      </a:pPr>
                      <a:r>
                        <a:rPr lang="zh-CN" sz="1400" kern="100">
                          <a:effectLst/>
                        </a:rPr>
                        <a:t>解释</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3623760"/>
                  </a:ext>
                </a:extLst>
              </a:tr>
              <a:tr h="350919">
                <a:tc>
                  <a:txBody>
                    <a:bodyPr/>
                    <a:lstStyle/>
                    <a:p>
                      <a:pPr algn="just">
                        <a:lnSpc>
                          <a:spcPct val="150000"/>
                        </a:lnSpc>
                        <a:spcAft>
                          <a:spcPts val="0"/>
                        </a:spcAft>
                      </a:pPr>
                      <a:r>
                        <a:rPr lang="zh-CN" sz="1400" kern="100">
                          <a:effectLst/>
                        </a:rPr>
                        <a:t>个人</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400" kern="100">
                          <a:effectLst/>
                        </a:rPr>
                        <a:t>必须是年满</a:t>
                      </a:r>
                      <a:r>
                        <a:rPr lang="en-US" sz="1400" kern="100">
                          <a:effectLst/>
                        </a:rPr>
                        <a:t>18</a:t>
                      </a:r>
                      <a:r>
                        <a:rPr lang="zh-CN" sz="1400" kern="100">
                          <a:effectLst/>
                        </a:rPr>
                        <a:t>岁以上的微信实名用户，并且具有国内身份信息。</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0806734"/>
                  </a:ext>
                </a:extLst>
              </a:tr>
              <a:tr h="0">
                <a:tc>
                  <a:txBody>
                    <a:bodyPr/>
                    <a:lstStyle/>
                    <a:p>
                      <a:pPr algn="just">
                        <a:lnSpc>
                          <a:spcPct val="150000"/>
                        </a:lnSpc>
                        <a:spcAft>
                          <a:spcPts val="0"/>
                        </a:spcAft>
                      </a:pPr>
                      <a:r>
                        <a:rPr lang="zh-CN" sz="1400" kern="100">
                          <a:effectLst/>
                        </a:rPr>
                        <a:t>企业</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400" kern="100">
                          <a:effectLst/>
                        </a:rPr>
                        <a:t>企业、分支机构、个体工商户或企业相关品牌。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6364265"/>
                  </a:ext>
                </a:extLst>
              </a:tr>
              <a:tr h="0">
                <a:tc>
                  <a:txBody>
                    <a:bodyPr/>
                    <a:lstStyle/>
                    <a:p>
                      <a:pPr algn="just">
                        <a:lnSpc>
                          <a:spcPct val="150000"/>
                        </a:lnSpc>
                        <a:spcAft>
                          <a:spcPts val="0"/>
                        </a:spcAft>
                      </a:pPr>
                      <a:r>
                        <a:rPr lang="zh-CN" sz="1400" kern="100">
                          <a:effectLst/>
                        </a:rPr>
                        <a:t>政府</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400" kern="100" dirty="0">
                          <a:effectLst/>
                        </a:rPr>
                        <a:t>国内、各级、各类政府机构、事业单位、具有行政职能的社会组织等。</a:t>
                      </a:r>
                    </a:p>
                    <a:p>
                      <a:pPr algn="just">
                        <a:lnSpc>
                          <a:spcPct val="150000"/>
                        </a:lnSpc>
                        <a:spcAft>
                          <a:spcPts val="0"/>
                        </a:spcAft>
                      </a:pPr>
                      <a:r>
                        <a:rPr lang="zh-CN" sz="1400" kern="100" dirty="0">
                          <a:effectLst/>
                        </a:rPr>
                        <a:t>目前主要覆盖公安机构、党团机构、司法机构、交通机构、旅游机构、工商税务机构、市政机构等。</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52017903"/>
                  </a:ext>
                </a:extLst>
              </a:tr>
              <a:tr h="0">
                <a:tc>
                  <a:txBody>
                    <a:bodyPr/>
                    <a:lstStyle/>
                    <a:p>
                      <a:pPr algn="just">
                        <a:lnSpc>
                          <a:spcPct val="150000"/>
                        </a:lnSpc>
                        <a:spcAft>
                          <a:spcPts val="0"/>
                        </a:spcAft>
                      </a:pPr>
                      <a:r>
                        <a:rPr lang="zh-CN" sz="1400" kern="100">
                          <a:effectLst/>
                        </a:rPr>
                        <a:t>媒体</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400" kern="100">
                          <a:effectLst/>
                        </a:rPr>
                        <a:t>报纸、杂志、电视、电台、通讯社、其他等。</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3382950"/>
                  </a:ext>
                </a:extLst>
              </a:tr>
              <a:tr h="0">
                <a:tc>
                  <a:txBody>
                    <a:bodyPr/>
                    <a:lstStyle/>
                    <a:p>
                      <a:pPr algn="just">
                        <a:lnSpc>
                          <a:spcPct val="150000"/>
                        </a:lnSpc>
                        <a:spcAft>
                          <a:spcPts val="0"/>
                        </a:spcAft>
                      </a:pPr>
                      <a:r>
                        <a:rPr lang="zh-CN" sz="1400" kern="100">
                          <a:effectLst/>
                        </a:rPr>
                        <a:t>其他组织</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400" kern="100" dirty="0">
                          <a:effectLst/>
                        </a:rPr>
                        <a:t>不属于政府、媒体、企业或个人的其他类型。</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00145456"/>
                  </a:ext>
                </a:extLst>
              </a:tr>
            </a:tbl>
          </a:graphicData>
        </a:graphic>
      </p:graphicFrame>
      <p:cxnSp>
        <p:nvCxnSpPr>
          <p:cNvPr id="3" name="Straight Arrow Connector 2">
            <a:extLst>
              <a:ext uri="{FF2B5EF4-FFF2-40B4-BE49-F238E27FC236}">
                <a16:creationId xmlns:a16="http://schemas.microsoft.com/office/drawing/2014/main" id="{50DB8F2A-71A4-536D-5516-C53A69D61046}"/>
              </a:ext>
            </a:extLst>
          </p:cNvPr>
          <p:cNvCxnSpPr>
            <a:cxnSpLocks/>
          </p:cNvCxnSpPr>
          <p:nvPr/>
        </p:nvCxnSpPr>
        <p:spPr>
          <a:xfrm>
            <a:off x="10153185" y="2779482"/>
            <a:ext cx="591015" cy="5854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685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ECC58F-B878-9DA7-1457-AB31B0C7A0EE}"/>
              </a:ext>
            </a:extLst>
          </p:cNvPr>
          <p:cNvSpPr>
            <a:spLocks noGrp="1"/>
          </p:cNvSpPr>
          <p:nvPr>
            <p:ph type="title"/>
          </p:nvPr>
        </p:nvSpPr>
        <p:spPr/>
        <p:txBody>
          <a:bodyPr/>
          <a:lstStyle/>
          <a:p>
            <a:r>
              <a:rPr lang="zh-CN" altLang="en-US" dirty="0"/>
              <a:t>微信小程序注册</a:t>
            </a:r>
            <a:endParaRPr lang="en-US" dirty="0"/>
          </a:p>
        </p:txBody>
      </p:sp>
      <p:sp>
        <p:nvSpPr>
          <p:cNvPr id="13" name="Content Placeholder 12">
            <a:extLst>
              <a:ext uri="{FF2B5EF4-FFF2-40B4-BE49-F238E27FC236}">
                <a16:creationId xmlns:a16="http://schemas.microsoft.com/office/drawing/2014/main" id="{AFE06825-98E9-B0A7-D449-7336A308E7B4}"/>
              </a:ext>
            </a:extLst>
          </p:cNvPr>
          <p:cNvSpPr>
            <a:spLocks noGrp="1"/>
          </p:cNvSpPr>
          <p:nvPr>
            <p:ph sz="half" idx="1"/>
          </p:nvPr>
        </p:nvSpPr>
        <p:spPr>
          <a:xfrm>
            <a:off x="1024126" y="2286000"/>
            <a:ext cx="5071873" cy="4023360"/>
          </a:xfrm>
        </p:spPr>
        <p:txBody>
          <a:bodyPr>
            <a:normAutofit/>
          </a:bodyPr>
          <a:lstStyle/>
          <a:p>
            <a:pPr>
              <a:buFont typeface="Wingdings" panose="05000000000000000000" pitchFamily="2" charset="2"/>
              <a:buChar char="§"/>
            </a:pPr>
            <a:r>
              <a:rPr lang="zh-CN" altLang="zh-CN" dirty="0"/>
              <a:t>选择“个人”类型之后在页面下方会自动出现主体信息登记表单</a:t>
            </a:r>
            <a:r>
              <a:rPr lang="zh-CN" altLang="en-US" sz="2400" dirty="0"/>
              <a:t>。</a:t>
            </a:r>
            <a:endParaRPr lang="zh-CN" altLang="zh-CN" sz="2400" dirty="0"/>
          </a:p>
          <a:p>
            <a:endParaRPr lang="en-US" dirty="0"/>
          </a:p>
        </p:txBody>
      </p:sp>
      <p:pic>
        <p:nvPicPr>
          <p:cNvPr id="5" name="图片 1">
            <a:extLst>
              <a:ext uri="{FF2B5EF4-FFF2-40B4-BE49-F238E27FC236}">
                <a16:creationId xmlns:a16="http://schemas.microsoft.com/office/drawing/2014/main" id="{7CA3E0D4-3F3F-DEDD-51C5-B31A4176E08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55109" y="986768"/>
            <a:ext cx="5643241" cy="561189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169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AEAA4-1B55-1FA2-4E7A-695FA1B8581F}"/>
              </a:ext>
            </a:extLst>
          </p:cNvPr>
          <p:cNvSpPr>
            <a:spLocks noGrp="1"/>
          </p:cNvSpPr>
          <p:nvPr>
            <p:ph type="title"/>
          </p:nvPr>
        </p:nvSpPr>
        <p:spPr/>
        <p:txBody>
          <a:bodyPr/>
          <a:lstStyle/>
          <a:p>
            <a:r>
              <a:rPr lang="zh-CN" altLang="en-US" dirty="0"/>
              <a:t>微信小程序注册</a:t>
            </a:r>
            <a:endParaRPr lang="en-US" dirty="0"/>
          </a:p>
        </p:txBody>
      </p:sp>
      <p:pic>
        <p:nvPicPr>
          <p:cNvPr id="5" name="图片 1">
            <a:extLst>
              <a:ext uri="{FF2B5EF4-FFF2-40B4-BE49-F238E27FC236}">
                <a16:creationId xmlns:a16="http://schemas.microsoft.com/office/drawing/2014/main" id="{C131F22F-BA3A-F13A-00E5-96EDD12ED65F}"/>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79806" y="2250058"/>
            <a:ext cx="3679489" cy="4022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 name="图片 1">
            <a:extLst>
              <a:ext uri="{FF2B5EF4-FFF2-40B4-BE49-F238E27FC236}">
                <a16:creationId xmlns:a16="http://schemas.microsoft.com/office/drawing/2014/main" id="{5084C294-2B0B-8588-2B02-1BE485A4B55C}"/>
              </a:ext>
            </a:extLst>
          </p:cNvPr>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l="-1620"/>
          <a:stretch/>
        </p:blipFill>
        <p:spPr bwMode="auto">
          <a:xfrm>
            <a:off x="6914362" y="2250059"/>
            <a:ext cx="2300965" cy="4022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7" name="图片 1">
            <a:extLst>
              <a:ext uri="{FF2B5EF4-FFF2-40B4-BE49-F238E27FC236}">
                <a16:creationId xmlns:a16="http://schemas.microsoft.com/office/drawing/2014/main" id="{3E86504F-D7C4-1EA8-6CFB-A2C5BFD7C5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3717" y="2250059"/>
            <a:ext cx="2300965" cy="40577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CFF31DC6-D040-2CB4-A433-B26393D64E9C}"/>
              </a:ext>
            </a:extLst>
          </p:cNvPr>
          <p:cNvSpPr/>
          <p:nvPr/>
        </p:nvSpPr>
        <p:spPr>
          <a:xfrm>
            <a:off x="4624039" y="4315969"/>
            <a:ext cx="1728439" cy="457200"/>
          </a:xfrm>
          <a:prstGeom prst="rightArrow">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A564476-F7DF-CEC6-706D-6F7F732894DC}"/>
              </a:ext>
            </a:extLst>
          </p:cNvPr>
          <p:cNvSpPr txBox="1"/>
          <p:nvPr/>
        </p:nvSpPr>
        <p:spPr>
          <a:xfrm>
            <a:off x="4537685" y="2644170"/>
            <a:ext cx="2111298" cy="1569660"/>
          </a:xfrm>
          <a:prstGeom prst="rect">
            <a:avLst/>
          </a:prstGeom>
          <a:solidFill>
            <a:schemeClr val="bg1"/>
          </a:solidFill>
          <a:ln>
            <a:solidFill>
              <a:schemeClr val="accent1"/>
            </a:solidFill>
          </a:ln>
        </p:spPr>
        <p:txBody>
          <a:bodyPr wrap="square">
            <a:spAutoFit/>
          </a:bodyPr>
          <a:lstStyle>
            <a:defPPr>
              <a:defRPr lang="en-US"/>
            </a:defPPr>
            <a:lvl1pPr>
              <a:defRPr sz="1600">
                <a:solidFill>
                  <a:schemeClr val="accent1"/>
                </a:solidFill>
              </a:defRPr>
            </a:lvl1pPr>
          </a:lstStyle>
          <a:p>
            <a:r>
              <a:rPr lang="zh-CN" altLang="zh-CN" dirty="0"/>
              <a:t>需要管理员用本人微信扫描页面上提供的二维码来进行身份确认。这种验证方式是免费的，不会扣取任何费用</a:t>
            </a:r>
            <a:endParaRPr lang="en-US" dirty="0"/>
          </a:p>
        </p:txBody>
      </p:sp>
    </p:spTree>
    <p:extLst>
      <p:ext uri="{BB962C8B-B14F-4D97-AF65-F5344CB8AC3E}">
        <p14:creationId xmlns:p14="http://schemas.microsoft.com/office/powerpoint/2010/main" val="4007460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155DC-C485-6EFB-BC8F-656B4CBE6951}"/>
              </a:ext>
            </a:extLst>
          </p:cNvPr>
          <p:cNvSpPr>
            <a:spLocks noGrp="1"/>
          </p:cNvSpPr>
          <p:nvPr>
            <p:ph type="title"/>
          </p:nvPr>
        </p:nvSpPr>
        <p:spPr/>
        <p:txBody>
          <a:bodyPr/>
          <a:lstStyle/>
          <a:p>
            <a:r>
              <a:rPr lang="zh-CN" altLang="en-US" dirty="0"/>
              <a:t>目录</a:t>
            </a:r>
            <a:endParaRPr lang="en-US" dirty="0"/>
          </a:p>
        </p:txBody>
      </p:sp>
      <p:sp>
        <p:nvSpPr>
          <p:cNvPr id="3" name="Content Placeholder 2">
            <a:extLst>
              <a:ext uri="{FF2B5EF4-FFF2-40B4-BE49-F238E27FC236}">
                <a16:creationId xmlns:a16="http://schemas.microsoft.com/office/drawing/2014/main" id="{85F75785-4DEA-F311-43FC-73945A3C672F}"/>
              </a:ext>
            </a:extLst>
          </p:cNvPr>
          <p:cNvSpPr>
            <a:spLocks noGrp="1"/>
          </p:cNvSpPr>
          <p:nvPr>
            <p:ph idx="1"/>
          </p:nvPr>
        </p:nvSpPr>
        <p:spPr/>
        <p:txBody>
          <a:bodyPr/>
          <a:lstStyle/>
          <a:p>
            <a:pPr>
              <a:buFont typeface="Wingdings" panose="05000000000000000000" pitchFamily="2" charset="2"/>
              <a:buChar char="§"/>
            </a:pPr>
            <a:r>
              <a:rPr lang="zh-CN" altLang="en-US" dirty="0"/>
              <a:t>什么是小程序？</a:t>
            </a:r>
            <a:endParaRPr lang="en-US" altLang="zh-CN" dirty="0"/>
          </a:p>
          <a:p>
            <a:pPr>
              <a:buFont typeface="Wingdings" panose="05000000000000000000" pitchFamily="2" charset="2"/>
              <a:buChar char="§"/>
            </a:pPr>
            <a:r>
              <a:rPr lang="zh-CN" altLang="en-US" dirty="0"/>
              <a:t>微信小程序注册</a:t>
            </a:r>
            <a:endParaRPr lang="en-US" altLang="zh-CN" dirty="0"/>
          </a:p>
          <a:p>
            <a:pPr>
              <a:buFont typeface="Wingdings" panose="05000000000000000000" pitchFamily="2" charset="2"/>
              <a:buChar char="§"/>
            </a:pPr>
            <a:r>
              <a:rPr lang="zh-CN" altLang="en-US" b="1" dirty="0">
                <a:solidFill>
                  <a:schemeClr val="accent1"/>
                </a:solidFill>
              </a:rPr>
              <a:t>微信小程序后台</a:t>
            </a:r>
          </a:p>
        </p:txBody>
      </p:sp>
    </p:spTree>
    <p:extLst>
      <p:ext uri="{BB962C8B-B14F-4D97-AF65-F5344CB8AC3E}">
        <p14:creationId xmlns:p14="http://schemas.microsoft.com/office/powerpoint/2010/main" val="1425847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B3C4C3A-85BD-D866-DD44-75B86D027950}"/>
              </a:ext>
            </a:extLst>
          </p:cNvPr>
          <p:cNvPicPr>
            <a:picLocks noChangeAspect="1"/>
          </p:cNvPicPr>
          <p:nvPr/>
        </p:nvPicPr>
        <p:blipFill>
          <a:blip r:embed="rId3"/>
          <a:stretch>
            <a:fillRect/>
          </a:stretch>
        </p:blipFill>
        <p:spPr>
          <a:xfrm>
            <a:off x="1324326" y="1713474"/>
            <a:ext cx="6642694" cy="5061397"/>
          </a:xfrm>
          <a:prstGeom prst="rect">
            <a:avLst/>
          </a:prstGeom>
        </p:spPr>
      </p:pic>
      <p:sp>
        <p:nvSpPr>
          <p:cNvPr id="2" name="Title 1">
            <a:extLst>
              <a:ext uri="{FF2B5EF4-FFF2-40B4-BE49-F238E27FC236}">
                <a16:creationId xmlns:a16="http://schemas.microsoft.com/office/drawing/2014/main" id="{CB435087-AEEA-1B76-A33C-E57610EAC958}"/>
              </a:ext>
            </a:extLst>
          </p:cNvPr>
          <p:cNvSpPr>
            <a:spLocks noGrp="1"/>
          </p:cNvSpPr>
          <p:nvPr>
            <p:ph type="title"/>
          </p:nvPr>
        </p:nvSpPr>
        <p:spPr/>
        <p:txBody>
          <a:bodyPr/>
          <a:lstStyle/>
          <a:p>
            <a:r>
              <a:rPr lang="zh-CN" altLang="en-US" dirty="0"/>
              <a:t>小程序后台简介 </a:t>
            </a:r>
            <a:r>
              <a:rPr lang="en-US" altLang="zh-CN" dirty="0"/>
              <a:t>– </a:t>
            </a:r>
            <a:r>
              <a:rPr lang="zh-CN" altLang="en-US" dirty="0"/>
              <a:t>首页</a:t>
            </a:r>
            <a:endParaRPr lang="en-US" dirty="0"/>
          </a:p>
        </p:txBody>
      </p:sp>
      <p:sp>
        <p:nvSpPr>
          <p:cNvPr id="8" name="Rectangle 7">
            <a:extLst>
              <a:ext uri="{FF2B5EF4-FFF2-40B4-BE49-F238E27FC236}">
                <a16:creationId xmlns:a16="http://schemas.microsoft.com/office/drawing/2014/main" id="{F8F86834-EF49-5313-9074-71757578AFBE}"/>
              </a:ext>
            </a:extLst>
          </p:cNvPr>
          <p:cNvSpPr/>
          <p:nvPr/>
        </p:nvSpPr>
        <p:spPr>
          <a:xfrm>
            <a:off x="2892979" y="1951028"/>
            <a:ext cx="4985640" cy="130981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ADD8FF9-1AE1-D2D8-1CEE-88727ACD1395}"/>
              </a:ext>
            </a:extLst>
          </p:cNvPr>
          <p:cNvCxnSpPr/>
          <p:nvPr/>
        </p:nvCxnSpPr>
        <p:spPr>
          <a:xfrm flipV="1">
            <a:off x="7967020" y="2003334"/>
            <a:ext cx="1149178" cy="6381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7020ACD-9D2D-3582-AE02-FC188EF319C3}"/>
              </a:ext>
            </a:extLst>
          </p:cNvPr>
          <p:cNvSpPr txBox="1"/>
          <p:nvPr/>
        </p:nvSpPr>
        <p:spPr>
          <a:xfrm>
            <a:off x="9299021" y="1787419"/>
            <a:ext cx="2433125" cy="584775"/>
          </a:xfrm>
          <a:prstGeom prst="rect">
            <a:avLst/>
          </a:prstGeom>
          <a:solidFill>
            <a:schemeClr val="bg1"/>
          </a:solidFill>
          <a:ln>
            <a:solidFill>
              <a:schemeClr val="accent1"/>
            </a:solidFill>
          </a:ln>
        </p:spPr>
        <p:txBody>
          <a:bodyPr wrap="square">
            <a:spAutoFit/>
          </a:bodyPr>
          <a:lstStyle/>
          <a:p>
            <a:r>
              <a:rPr lang="zh-CN" altLang="en-US" sz="1600" dirty="0">
                <a:solidFill>
                  <a:schemeClr val="accent1"/>
                </a:solidFill>
              </a:rPr>
              <a:t>必填的信息，也是对外展示给用户的信息</a:t>
            </a:r>
            <a:endParaRPr lang="en-US" sz="1600" dirty="0">
              <a:solidFill>
                <a:schemeClr val="accent1"/>
              </a:solidFill>
            </a:endParaRPr>
          </a:p>
        </p:txBody>
      </p:sp>
      <p:sp>
        <p:nvSpPr>
          <p:cNvPr id="13" name="Rectangle 12">
            <a:extLst>
              <a:ext uri="{FF2B5EF4-FFF2-40B4-BE49-F238E27FC236}">
                <a16:creationId xmlns:a16="http://schemas.microsoft.com/office/drawing/2014/main" id="{DBFDBB1A-9704-A29A-3CDB-1A91CBBCED4B}"/>
              </a:ext>
            </a:extLst>
          </p:cNvPr>
          <p:cNvSpPr/>
          <p:nvPr/>
        </p:nvSpPr>
        <p:spPr>
          <a:xfrm>
            <a:off x="2892980" y="3429000"/>
            <a:ext cx="4985640" cy="26300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206D71A-D8E5-70E7-F31C-9F85E7E3BE2D}"/>
              </a:ext>
            </a:extLst>
          </p:cNvPr>
          <p:cNvCxnSpPr>
            <a:cxnSpLocks/>
          </p:cNvCxnSpPr>
          <p:nvPr/>
        </p:nvCxnSpPr>
        <p:spPr>
          <a:xfrm>
            <a:off x="7878619" y="3998836"/>
            <a:ext cx="812799" cy="1082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E5E45C2-EE9D-3FF9-CBD9-7FE48C66A0E8}"/>
              </a:ext>
            </a:extLst>
          </p:cNvPr>
          <p:cNvSpPr txBox="1"/>
          <p:nvPr/>
        </p:nvSpPr>
        <p:spPr>
          <a:xfrm>
            <a:off x="8733169" y="3182392"/>
            <a:ext cx="2992050" cy="1569660"/>
          </a:xfrm>
          <a:prstGeom prst="rect">
            <a:avLst/>
          </a:prstGeom>
          <a:solidFill>
            <a:schemeClr val="bg1"/>
          </a:solidFill>
          <a:ln>
            <a:solidFill>
              <a:schemeClr val="accent1"/>
            </a:solidFill>
          </a:ln>
        </p:spPr>
        <p:txBody>
          <a:bodyPr wrap="square">
            <a:spAutoFit/>
          </a:bodyPr>
          <a:lstStyle>
            <a:defPPr>
              <a:defRPr lang="en-US"/>
            </a:defPPr>
            <a:lvl1pPr>
              <a:defRPr>
                <a:solidFill>
                  <a:schemeClr val="accent1"/>
                </a:solidFill>
              </a:defRPr>
            </a:lvl1pPr>
          </a:lstStyle>
          <a:p>
            <a:r>
              <a:rPr lang="zh-CN" altLang="en-US" sz="1600" dirty="0"/>
              <a:t>如果你懂开发小程序，并想自己开发小程想，就选第一个“自己开发”</a:t>
            </a:r>
          </a:p>
          <a:p>
            <a:r>
              <a:rPr lang="zh-CN" altLang="en-US" sz="1600" dirty="0"/>
              <a:t>如果你不懂开发小程想，但想做小程序，就选第二个“找服务商开发”</a:t>
            </a:r>
            <a:endParaRPr lang="en-US" sz="1600" dirty="0"/>
          </a:p>
        </p:txBody>
      </p:sp>
      <p:sp>
        <p:nvSpPr>
          <p:cNvPr id="24" name="Rectangle 23">
            <a:extLst>
              <a:ext uri="{FF2B5EF4-FFF2-40B4-BE49-F238E27FC236}">
                <a16:creationId xmlns:a16="http://schemas.microsoft.com/office/drawing/2014/main" id="{048AF3B8-35BE-2DFE-76C4-76F10140015A}"/>
              </a:ext>
            </a:extLst>
          </p:cNvPr>
          <p:cNvSpPr/>
          <p:nvPr/>
        </p:nvSpPr>
        <p:spPr>
          <a:xfrm>
            <a:off x="2892979" y="6133294"/>
            <a:ext cx="4985640" cy="56780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7746018B-40E5-093D-F07C-97F224000C34}"/>
              </a:ext>
            </a:extLst>
          </p:cNvPr>
          <p:cNvCxnSpPr>
            <a:cxnSpLocks/>
          </p:cNvCxnSpPr>
          <p:nvPr/>
        </p:nvCxnSpPr>
        <p:spPr>
          <a:xfrm>
            <a:off x="7878618" y="6363082"/>
            <a:ext cx="812799" cy="1082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67E4922-6B33-1A9B-5010-610F8CCD5F77}"/>
              </a:ext>
            </a:extLst>
          </p:cNvPr>
          <p:cNvSpPr txBox="1"/>
          <p:nvPr/>
        </p:nvSpPr>
        <p:spPr>
          <a:xfrm>
            <a:off x="8757352" y="5686806"/>
            <a:ext cx="3091560" cy="584775"/>
          </a:xfrm>
          <a:prstGeom prst="rect">
            <a:avLst/>
          </a:prstGeom>
          <a:solidFill>
            <a:schemeClr val="bg1"/>
          </a:solidFill>
          <a:ln>
            <a:solidFill>
              <a:schemeClr val="accent1"/>
            </a:solidFill>
          </a:ln>
        </p:spPr>
        <p:txBody>
          <a:bodyPr wrap="square">
            <a:spAutoFit/>
          </a:bodyPr>
          <a:lstStyle>
            <a:defPPr>
              <a:defRPr lang="en-US"/>
            </a:defPPr>
            <a:lvl1pPr>
              <a:defRPr>
                <a:solidFill>
                  <a:schemeClr val="accent1"/>
                </a:solidFill>
              </a:defRPr>
            </a:lvl1pPr>
          </a:lstStyle>
          <a:p>
            <a:r>
              <a:rPr lang="zh-CN" altLang="en-US" sz="1600" dirty="0"/>
              <a:t>小程序的代码是从“开发者工具”提交上传后，就会显示在这里</a:t>
            </a:r>
            <a:r>
              <a:rPr lang="en-US" altLang="zh-CN" sz="1600" dirty="0"/>
              <a:t>.</a:t>
            </a:r>
          </a:p>
        </p:txBody>
      </p:sp>
    </p:spTree>
    <p:extLst>
      <p:ext uri="{BB962C8B-B14F-4D97-AF65-F5344CB8AC3E}">
        <p14:creationId xmlns:p14="http://schemas.microsoft.com/office/powerpoint/2010/main" val="2694666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AB6B06-D7C5-8ECD-0D2C-A69DF3F6F51C}"/>
              </a:ext>
            </a:extLst>
          </p:cNvPr>
          <p:cNvSpPr>
            <a:spLocks noGrp="1"/>
          </p:cNvSpPr>
          <p:nvPr>
            <p:ph type="title"/>
          </p:nvPr>
        </p:nvSpPr>
        <p:spPr/>
        <p:txBody>
          <a:bodyPr/>
          <a:lstStyle/>
          <a:p>
            <a:r>
              <a:rPr lang="zh-CN" altLang="en-US" dirty="0"/>
              <a:t>小程序后台简介 </a:t>
            </a:r>
            <a:r>
              <a:rPr lang="en-US" altLang="zh-CN" dirty="0"/>
              <a:t>– </a:t>
            </a:r>
            <a:r>
              <a:rPr lang="zh-CN" altLang="en-US" dirty="0"/>
              <a:t>管理 </a:t>
            </a:r>
            <a:r>
              <a:rPr lang="en-US" altLang="zh-CN" dirty="0"/>
              <a:t>–</a:t>
            </a:r>
            <a:r>
              <a:rPr lang="zh-CN" altLang="en-US" dirty="0"/>
              <a:t>版本管理</a:t>
            </a:r>
            <a:endParaRPr lang="en-US" dirty="0"/>
          </a:p>
        </p:txBody>
      </p:sp>
      <p:pic>
        <p:nvPicPr>
          <p:cNvPr id="5" name="Picture 4">
            <a:extLst>
              <a:ext uri="{FF2B5EF4-FFF2-40B4-BE49-F238E27FC236}">
                <a16:creationId xmlns:a16="http://schemas.microsoft.com/office/drawing/2014/main" id="{5FF3385E-C528-8BD4-7DEE-E8EA81759316}"/>
              </a:ext>
            </a:extLst>
          </p:cNvPr>
          <p:cNvPicPr>
            <a:picLocks noChangeAspect="1"/>
          </p:cNvPicPr>
          <p:nvPr/>
        </p:nvPicPr>
        <p:blipFill>
          <a:blip r:embed="rId3"/>
          <a:stretch>
            <a:fillRect/>
          </a:stretch>
        </p:blipFill>
        <p:spPr>
          <a:xfrm>
            <a:off x="779505" y="1813195"/>
            <a:ext cx="8719127" cy="4872870"/>
          </a:xfrm>
          <a:prstGeom prst="rect">
            <a:avLst/>
          </a:prstGeom>
        </p:spPr>
      </p:pic>
      <p:sp>
        <p:nvSpPr>
          <p:cNvPr id="2" name="Rectangle 1">
            <a:extLst>
              <a:ext uri="{FF2B5EF4-FFF2-40B4-BE49-F238E27FC236}">
                <a16:creationId xmlns:a16="http://schemas.microsoft.com/office/drawing/2014/main" id="{9F3915D8-64B4-25E2-7DDB-94C6AB12C05B}"/>
              </a:ext>
            </a:extLst>
          </p:cNvPr>
          <p:cNvSpPr/>
          <p:nvPr/>
        </p:nvSpPr>
        <p:spPr>
          <a:xfrm>
            <a:off x="2467888" y="2758914"/>
            <a:ext cx="6121712" cy="130981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08D9017D-FD43-7CF5-ABA2-CC82BF9189F8}"/>
              </a:ext>
            </a:extLst>
          </p:cNvPr>
          <p:cNvCxnSpPr>
            <a:cxnSpLocks/>
          </p:cNvCxnSpPr>
          <p:nvPr/>
        </p:nvCxnSpPr>
        <p:spPr>
          <a:xfrm flipV="1">
            <a:off x="6072550" y="3112721"/>
            <a:ext cx="676189" cy="4360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1C8814B-58B0-6785-69F6-1C8DA699F2E9}"/>
              </a:ext>
            </a:extLst>
          </p:cNvPr>
          <p:cNvSpPr txBox="1"/>
          <p:nvPr/>
        </p:nvSpPr>
        <p:spPr>
          <a:xfrm>
            <a:off x="6748739" y="2212051"/>
            <a:ext cx="5212351" cy="830997"/>
          </a:xfrm>
          <a:prstGeom prst="rect">
            <a:avLst/>
          </a:prstGeom>
          <a:solidFill>
            <a:schemeClr val="bg1"/>
          </a:solidFill>
          <a:ln>
            <a:solidFill>
              <a:schemeClr val="accent1"/>
            </a:solidFill>
          </a:ln>
        </p:spPr>
        <p:txBody>
          <a:bodyPr wrap="square">
            <a:spAutoFit/>
          </a:bodyPr>
          <a:lstStyle/>
          <a:p>
            <a:r>
              <a:rPr lang="zh-CN" altLang="en-US" sz="1600" dirty="0">
                <a:solidFill>
                  <a:schemeClr val="accent1"/>
                </a:solidFill>
              </a:rPr>
              <a:t>这个版本是审核版本提交得到的。审核通过后，说明你的小程序符合官方要求，就可以提交上线运营，用户在微信搜索框里输入小程序名称，就能搜索到。</a:t>
            </a:r>
          </a:p>
        </p:txBody>
      </p:sp>
      <p:sp>
        <p:nvSpPr>
          <p:cNvPr id="10" name="Rectangle 9">
            <a:extLst>
              <a:ext uri="{FF2B5EF4-FFF2-40B4-BE49-F238E27FC236}">
                <a16:creationId xmlns:a16="http://schemas.microsoft.com/office/drawing/2014/main" id="{F811169D-8FD9-2338-E263-7677A1ADFC1D}"/>
              </a:ext>
            </a:extLst>
          </p:cNvPr>
          <p:cNvSpPr/>
          <p:nvPr/>
        </p:nvSpPr>
        <p:spPr>
          <a:xfrm>
            <a:off x="2463269" y="4185930"/>
            <a:ext cx="6121712" cy="130981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60BE06C-62CC-7594-FF81-AC8DD23C9D28}"/>
              </a:ext>
            </a:extLst>
          </p:cNvPr>
          <p:cNvCxnSpPr>
            <a:cxnSpLocks/>
          </p:cNvCxnSpPr>
          <p:nvPr/>
        </p:nvCxnSpPr>
        <p:spPr>
          <a:xfrm flipV="1">
            <a:off x="5524125" y="4445849"/>
            <a:ext cx="676189" cy="4360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75B30F5-DAAC-9B62-FA6A-047A6FBF1BB4}"/>
              </a:ext>
            </a:extLst>
          </p:cNvPr>
          <p:cNvSpPr txBox="1"/>
          <p:nvPr/>
        </p:nvSpPr>
        <p:spPr>
          <a:xfrm>
            <a:off x="6410645" y="3439787"/>
            <a:ext cx="5550446" cy="1077218"/>
          </a:xfrm>
          <a:prstGeom prst="rect">
            <a:avLst/>
          </a:prstGeom>
          <a:solidFill>
            <a:schemeClr val="bg1"/>
          </a:solidFill>
          <a:ln>
            <a:solidFill>
              <a:schemeClr val="accent1"/>
            </a:solidFill>
          </a:ln>
        </p:spPr>
        <p:txBody>
          <a:bodyPr wrap="square">
            <a:spAutoFit/>
          </a:bodyPr>
          <a:lstStyle/>
          <a:p>
            <a:r>
              <a:rPr lang="zh-CN" altLang="en-US" sz="1600" dirty="0">
                <a:solidFill>
                  <a:schemeClr val="accent1"/>
                </a:solidFill>
              </a:rPr>
              <a:t>开发版本测试没问题了，就可以提交给微信官方审核，该版本是由开发版本提交得到的。</a:t>
            </a:r>
          </a:p>
          <a:p>
            <a:r>
              <a:rPr lang="zh-CN" altLang="en-US" sz="1600" dirty="0">
                <a:solidFill>
                  <a:schemeClr val="accent1"/>
                </a:solidFill>
              </a:rPr>
              <a:t>一般审核过程两个工作日，有时审核也很快。如果审核不通过，就要根据审核原因，修改小程序后再提交微信审核</a:t>
            </a:r>
          </a:p>
        </p:txBody>
      </p:sp>
      <p:sp>
        <p:nvSpPr>
          <p:cNvPr id="13" name="Rectangle 12">
            <a:extLst>
              <a:ext uri="{FF2B5EF4-FFF2-40B4-BE49-F238E27FC236}">
                <a16:creationId xmlns:a16="http://schemas.microsoft.com/office/drawing/2014/main" id="{04164777-A821-061D-5C88-AD0DAA3FE972}"/>
              </a:ext>
            </a:extLst>
          </p:cNvPr>
          <p:cNvSpPr/>
          <p:nvPr/>
        </p:nvSpPr>
        <p:spPr>
          <a:xfrm>
            <a:off x="2463273" y="5552918"/>
            <a:ext cx="6121712" cy="113314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5A6591E-743F-921E-BDD4-3E11F11E59F8}"/>
              </a:ext>
            </a:extLst>
          </p:cNvPr>
          <p:cNvCxnSpPr>
            <a:cxnSpLocks/>
          </p:cNvCxnSpPr>
          <p:nvPr/>
        </p:nvCxnSpPr>
        <p:spPr>
          <a:xfrm flipV="1">
            <a:off x="5663411" y="5804813"/>
            <a:ext cx="676189" cy="4360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BC78CB-0A59-DE4D-7A3E-5E0224F9BDB3}"/>
              </a:ext>
            </a:extLst>
          </p:cNvPr>
          <p:cNvSpPr txBox="1"/>
          <p:nvPr/>
        </p:nvSpPr>
        <p:spPr>
          <a:xfrm>
            <a:off x="6410643" y="5071741"/>
            <a:ext cx="5550447" cy="1077218"/>
          </a:xfrm>
          <a:prstGeom prst="rect">
            <a:avLst/>
          </a:prstGeom>
          <a:solidFill>
            <a:schemeClr val="bg1"/>
          </a:solidFill>
          <a:ln>
            <a:solidFill>
              <a:schemeClr val="accent1"/>
            </a:solidFill>
          </a:ln>
        </p:spPr>
        <p:txBody>
          <a:bodyPr wrap="square">
            <a:spAutoFit/>
          </a:bodyPr>
          <a:lstStyle>
            <a:defPPr>
              <a:defRPr lang="en-US"/>
            </a:defPPr>
            <a:lvl1pPr>
              <a:defRPr>
                <a:solidFill>
                  <a:schemeClr val="accent1"/>
                </a:solidFill>
              </a:defRPr>
            </a:lvl1pPr>
          </a:lstStyle>
          <a:p>
            <a:r>
              <a:rPr lang="zh-CN" altLang="en-US" sz="1600" dirty="0"/>
              <a:t>开发版本，是小程序开发测试完成后，在‘小程序开发者工具’提交上传得到的，</a:t>
            </a:r>
          </a:p>
          <a:p>
            <a:r>
              <a:rPr lang="zh-CN" altLang="en-US" sz="1600" dirty="0"/>
              <a:t>这个版本只有开发者和体验者才能看到，用户在微信搜索框是搜索不到的。</a:t>
            </a:r>
          </a:p>
        </p:txBody>
      </p:sp>
    </p:spTree>
    <p:extLst>
      <p:ext uri="{BB962C8B-B14F-4D97-AF65-F5344CB8AC3E}">
        <p14:creationId xmlns:p14="http://schemas.microsoft.com/office/powerpoint/2010/main" val="104271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09B709-6220-8CE4-A1E0-04BF08DD3271}"/>
              </a:ext>
            </a:extLst>
          </p:cNvPr>
          <p:cNvSpPr>
            <a:spLocks noGrp="1"/>
          </p:cNvSpPr>
          <p:nvPr>
            <p:ph type="title"/>
          </p:nvPr>
        </p:nvSpPr>
        <p:spPr/>
        <p:txBody>
          <a:bodyPr/>
          <a:lstStyle/>
          <a:p>
            <a:r>
              <a:rPr lang="zh-CN" altLang="en-US" dirty="0"/>
              <a:t>小程序后台简介 </a:t>
            </a:r>
            <a:r>
              <a:rPr lang="en-US" altLang="zh-CN" dirty="0"/>
              <a:t>– </a:t>
            </a:r>
            <a:r>
              <a:rPr lang="zh-CN" altLang="en-US" dirty="0"/>
              <a:t>管理 </a:t>
            </a:r>
            <a:r>
              <a:rPr lang="en-US" altLang="zh-CN" dirty="0"/>
              <a:t>–</a:t>
            </a:r>
            <a:r>
              <a:rPr lang="zh-CN" altLang="en-US" dirty="0"/>
              <a:t>成员管理</a:t>
            </a:r>
            <a:endParaRPr lang="en-US" dirty="0"/>
          </a:p>
        </p:txBody>
      </p:sp>
      <p:pic>
        <p:nvPicPr>
          <p:cNvPr id="5" name="Picture 4">
            <a:extLst>
              <a:ext uri="{FF2B5EF4-FFF2-40B4-BE49-F238E27FC236}">
                <a16:creationId xmlns:a16="http://schemas.microsoft.com/office/drawing/2014/main" id="{E002EAB8-4B0C-8634-66E6-8634AAFC74CB}"/>
              </a:ext>
            </a:extLst>
          </p:cNvPr>
          <p:cNvPicPr>
            <a:picLocks noChangeAspect="1"/>
          </p:cNvPicPr>
          <p:nvPr/>
        </p:nvPicPr>
        <p:blipFill>
          <a:blip r:embed="rId3"/>
          <a:stretch>
            <a:fillRect/>
          </a:stretch>
        </p:blipFill>
        <p:spPr>
          <a:xfrm>
            <a:off x="794328" y="1826214"/>
            <a:ext cx="8283852" cy="4657713"/>
          </a:xfrm>
          <a:prstGeom prst="rect">
            <a:avLst/>
          </a:prstGeom>
        </p:spPr>
      </p:pic>
      <p:sp>
        <p:nvSpPr>
          <p:cNvPr id="2" name="Rectangle 1">
            <a:extLst>
              <a:ext uri="{FF2B5EF4-FFF2-40B4-BE49-F238E27FC236}">
                <a16:creationId xmlns:a16="http://schemas.microsoft.com/office/drawing/2014/main" id="{CE732040-A227-378B-2D14-331841A3F7BC}"/>
              </a:ext>
            </a:extLst>
          </p:cNvPr>
          <p:cNvSpPr/>
          <p:nvPr/>
        </p:nvSpPr>
        <p:spPr>
          <a:xfrm>
            <a:off x="2661852" y="2675188"/>
            <a:ext cx="5734003" cy="104743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18AB86F-2DCA-174E-4EDA-10A5AA177113}"/>
              </a:ext>
            </a:extLst>
          </p:cNvPr>
          <p:cNvCxnSpPr>
            <a:cxnSpLocks/>
          </p:cNvCxnSpPr>
          <p:nvPr/>
        </p:nvCxnSpPr>
        <p:spPr>
          <a:xfrm flipV="1">
            <a:off x="8214581" y="2980864"/>
            <a:ext cx="676189" cy="4360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6635CB7-79E1-12CF-94D1-6AA040BB0F25}"/>
              </a:ext>
            </a:extLst>
          </p:cNvPr>
          <p:cNvSpPr txBox="1"/>
          <p:nvPr/>
        </p:nvSpPr>
        <p:spPr>
          <a:xfrm>
            <a:off x="8890770" y="2675188"/>
            <a:ext cx="3075708" cy="584775"/>
          </a:xfrm>
          <a:prstGeom prst="rect">
            <a:avLst/>
          </a:prstGeom>
          <a:solidFill>
            <a:schemeClr val="bg1"/>
          </a:solidFill>
          <a:ln>
            <a:solidFill>
              <a:schemeClr val="accent1"/>
            </a:solidFill>
          </a:ln>
        </p:spPr>
        <p:txBody>
          <a:bodyPr wrap="square">
            <a:spAutoFit/>
          </a:bodyPr>
          <a:lstStyle/>
          <a:p>
            <a:r>
              <a:rPr lang="zh-CN" altLang="en-US" sz="1600" dirty="0">
                <a:solidFill>
                  <a:schemeClr val="accent1"/>
                </a:solidFill>
              </a:rPr>
              <a:t>管理员只有一个，拥有小程序后台所有权限</a:t>
            </a:r>
          </a:p>
        </p:txBody>
      </p:sp>
      <p:sp>
        <p:nvSpPr>
          <p:cNvPr id="8" name="Rectangle 7">
            <a:extLst>
              <a:ext uri="{FF2B5EF4-FFF2-40B4-BE49-F238E27FC236}">
                <a16:creationId xmlns:a16="http://schemas.microsoft.com/office/drawing/2014/main" id="{BD190728-7184-572B-5603-4E974A780DC8}"/>
              </a:ext>
            </a:extLst>
          </p:cNvPr>
          <p:cNvSpPr/>
          <p:nvPr/>
        </p:nvSpPr>
        <p:spPr>
          <a:xfrm>
            <a:off x="2652616" y="3789260"/>
            <a:ext cx="5734003" cy="211277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6F5C9F1E-7BA0-CB74-9051-30328C69CCBB}"/>
              </a:ext>
            </a:extLst>
          </p:cNvPr>
          <p:cNvCxnSpPr>
            <a:cxnSpLocks/>
          </p:cNvCxnSpPr>
          <p:nvPr/>
        </p:nvCxnSpPr>
        <p:spPr>
          <a:xfrm flipV="1">
            <a:off x="8214581" y="4466642"/>
            <a:ext cx="676189" cy="4360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B7FF09-CE35-FD8C-8478-75DE6E916AEF}"/>
              </a:ext>
            </a:extLst>
          </p:cNvPr>
          <p:cNvSpPr txBox="1"/>
          <p:nvPr/>
        </p:nvSpPr>
        <p:spPr>
          <a:xfrm>
            <a:off x="8890770" y="4160966"/>
            <a:ext cx="3075708" cy="584775"/>
          </a:xfrm>
          <a:prstGeom prst="rect">
            <a:avLst/>
          </a:prstGeom>
          <a:solidFill>
            <a:schemeClr val="bg1"/>
          </a:solidFill>
          <a:ln>
            <a:solidFill>
              <a:schemeClr val="accent1"/>
            </a:solidFill>
          </a:ln>
        </p:spPr>
        <p:txBody>
          <a:bodyPr wrap="square">
            <a:spAutoFit/>
          </a:bodyPr>
          <a:lstStyle/>
          <a:p>
            <a:r>
              <a:rPr lang="zh-CN" altLang="en-US" sz="1600" dirty="0">
                <a:solidFill>
                  <a:schemeClr val="accent1"/>
                </a:solidFill>
              </a:rPr>
              <a:t>项目成员，可以扫码登录小程序后台，查看后台功能和数据</a:t>
            </a:r>
          </a:p>
        </p:txBody>
      </p:sp>
      <p:sp>
        <p:nvSpPr>
          <p:cNvPr id="11" name="Rectangle 10">
            <a:extLst>
              <a:ext uri="{FF2B5EF4-FFF2-40B4-BE49-F238E27FC236}">
                <a16:creationId xmlns:a16="http://schemas.microsoft.com/office/drawing/2014/main" id="{A75EA82C-059E-D618-B014-AD071D05FB0B}"/>
              </a:ext>
            </a:extLst>
          </p:cNvPr>
          <p:cNvSpPr/>
          <p:nvPr/>
        </p:nvSpPr>
        <p:spPr>
          <a:xfrm>
            <a:off x="2661852" y="5966302"/>
            <a:ext cx="5734003" cy="6273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EBD448A1-659C-C890-3CAC-11F8C006903D}"/>
              </a:ext>
            </a:extLst>
          </p:cNvPr>
          <p:cNvCxnSpPr>
            <a:cxnSpLocks/>
          </p:cNvCxnSpPr>
          <p:nvPr/>
        </p:nvCxnSpPr>
        <p:spPr>
          <a:xfrm flipV="1">
            <a:off x="8205345" y="5907829"/>
            <a:ext cx="676189" cy="4360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AE1F2C1-7484-245A-9490-85992DA2A2B2}"/>
              </a:ext>
            </a:extLst>
          </p:cNvPr>
          <p:cNvSpPr txBox="1"/>
          <p:nvPr/>
        </p:nvSpPr>
        <p:spPr>
          <a:xfrm>
            <a:off x="8890770" y="5633665"/>
            <a:ext cx="3075708" cy="584775"/>
          </a:xfrm>
          <a:prstGeom prst="rect">
            <a:avLst/>
          </a:prstGeom>
          <a:solidFill>
            <a:schemeClr val="bg1"/>
          </a:solidFill>
          <a:ln>
            <a:solidFill>
              <a:schemeClr val="accent1"/>
            </a:solidFill>
          </a:ln>
        </p:spPr>
        <p:txBody>
          <a:bodyPr wrap="square">
            <a:spAutoFit/>
          </a:bodyPr>
          <a:lstStyle/>
          <a:p>
            <a:r>
              <a:rPr lang="zh-CN" altLang="en-US" sz="1600" dirty="0">
                <a:solidFill>
                  <a:schemeClr val="accent1"/>
                </a:solidFill>
              </a:rPr>
              <a:t>体验成员，可以给客户体验使用，一般做展示、功能体验为主</a:t>
            </a:r>
          </a:p>
        </p:txBody>
      </p:sp>
    </p:spTree>
    <p:extLst>
      <p:ext uri="{BB962C8B-B14F-4D97-AF65-F5344CB8AC3E}">
        <p14:creationId xmlns:p14="http://schemas.microsoft.com/office/powerpoint/2010/main" val="2776902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A8CA9-0544-9B50-A659-3DDD2D739D89}"/>
              </a:ext>
            </a:extLst>
          </p:cNvPr>
          <p:cNvSpPr>
            <a:spLocks noGrp="1"/>
          </p:cNvSpPr>
          <p:nvPr>
            <p:ph type="title"/>
          </p:nvPr>
        </p:nvSpPr>
        <p:spPr/>
        <p:txBody>
          <a:bodyPr/>
          <a:lstStyle/>
          <a:p>
            <a:r>
              <a:rPr lang="zh-CN" altLang="en-US" dirty="0"/>
              <a:t>小程序后台简介 </a:t>
            </a:r>
            <a:r>
              <a:rPr lang="en-US" altLang="zh-CN" dirty="0"/>
              <a:t>– </a:t>
            </a:r>
            <a:r>
              <a:rPr lang="zh-CN" altLang="en-US" dirty="0"/>
              <a:t>管理 </a:t>
            </a:r>
            <a:r>
              <a:rPr lang="en-US" altLang="zh-CN" dirty="0"/>
              <a:t>–</a:t>
            </a:r>
            <a:r>
              <a:rPr lang="zh-CN" altLang="en-US" dirty="0"/>
              <a:t>统计</a:t>
            </a:r>
            <a:endParaRPr lang="en-US" dirty="0"/>
          </a:p>
        </p:txBody>
      </p:sp>
      <p:sp>
        <p:nvSpPr>
          <p:cNvPr id="3" name="Content Placeholder 2">
            <a:extLst>
              <a:ext uri="{FF2B5EF4-FFF2-40B4-BE49-F238E27FC236}">
                <a16:creationId xmlns:a16="http://schemas.microsoft.com/office/drawing/2014/main" id="{7356A62A-B698-411A-EFFA-364A5A8CE578}"/>
              </a:ext>
            </a:extLst>
          </p:cNvPr>
          <p:cNvSpPr>
            <a:spLocks noGrp="1"/>
          </p:cNvSpPr>
          <p:nvPr>
            <p:ph idx="1"/>
          </p:nvPr>
        </p:nvSpPr>
        <p:spPr>
          <a:xfrm>
            <a:off x="1024128" y="2286000"/>
            <a:ext cx="9720073" cy="1314450"/>
          </a:xfrm>
        </p:spPr>
        <p:txBody>
          <a:bodyPr/>
          <a:lstStyle/>
          <a:p>
            <a:pPr>
              <a:buFont typeface="Wingdings" panose="05000000000000000000" pitchFamily="2" charset="2"/>
              <a:buChar char="§"/>
            </a:pPr>
            <a:r>
              <a:rPr lang="zh-CN" altLang="en-US" dirty="0"/>
              <a:t>统计小程序每日、每周、每月用户的访问数据，如：累计访问人数、每日打开次数、每个地区城市访问人数等。</a:t>
            </a:r>
            <a:endParaRPr lang="en-US" altLang="zh-CN" dirty="0"/>
          </a:p>
          <a:p>
            <a:endParaRPr lang="en-US" dirty="0"/>
          </a:p>
        </p:txBody>
      </p:sp>
      <p:pic>
        <p:nvPicPr>
          <p:cNvPr id="4" name="Picture 3">
            <a:extLst>
              <a:ext uri="{FF2B5EF4-FFF2-40B4-BE49-F238E27FC236}">
                <a16:creationId xmlns:a16="http://schemas.microsoft.com/office/drawing/2014/main" id="{A651DEF1-9787-D218-358C-319CBF44C5B2}"/>
              </a:ext>
            </a:extLst>
          </p:cNvPr>
          <p:cNvPicPr>
            <a:picLocks noChangeAspect="1"/>
          </p:cNvPicPr>
          <p:nvPr/>
        </p:nvPicPr>
        <p:blipFill>
          <a:blip r:embed="rId3"/>
          <a:stretch>
            <a:fillRect/>
          </a:stretch>
        </p:blipFill>
        <p:spPr>
          <a:xfrm>
            <a:off x="1190624" y="3150863"/>
            <a:ext cx="8677276" cy="3443735"/>
          </a:xfrm>
          <a:prstGeom prst="rect">
            <a:avLst/>
          </a:prstGeom>
        </p:spPr>
      </p:pic>
    </p:spTree>
    <p:extLst>
      <p:ext uri="{BB962C8B-B14F-4D97-AF65-F5344CB8AC3E}">
        <p14:creationId xmlns:p14="http://schemas.microsoft.com/office/powerpoint/2010/main" val="325570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F89A-43C3-261F-E7BE-D1258A8C811E}"/>
              </a:ext>
            </a:extLst>
          </p:cNvPr>
          <p:cNvSpPr>
            <a:spLocks noGrp="1"/>
          </p:cNvSpPr>
          <p:nvPr>
            <p:ph type="title"/>
          </p:nvPr>
        </p:nvSpPr>
        <p:spPr>
          <a:xfrm>
            <a:off x="1024127" y="585216"/>
            <a:ext cx="10271945" cy="1499616"/>
          </a:xfrm>
        </p:spPr>
        <p:txBody>
          <a:bodyPr/>
          <a:lstStyle/>
          <a:p>
            <a:r>
              <a:rPr lang="zh-CN" altLang="en-US" dirty="0"/>
              <a:t>小程序后台简介</a:t>
            </a:r>
            <a:r>
              <a:rPr lang="en-US" altLang="zh-CN" dirty="0"/>
              <a:t>–</a:t>
            </a:r>
            <a:r>
              <a:rPr lang="zh-CN" altLang="en-US" dirty="0"/>
              <a:t>功能</a:t>
            </a:r>
            <a:r>
              <a:rPr lang="en-US" altLang="zh-CN" dirty="0"/>
              <a:t>–</a:t>
            </a:r>
            <a:r>
              <a:rPr lang="zh-CN" altLang="en-US" dirty="0"/>
              <a:t>微信搜一搜</a:t>
            </a:r>
            <a:endParaRPr lang="en-US" dirty="0"/>
          </a:p>
        </p:txBody>
      </p:sp>
      <p:sp>
        <p:nvSpPr>
          <p:cNvPr id="3" name="Content Placeholder 2">
            <a:extLst>
              <a:ext uri="{FF2B5EF4-FFF2-40B4-BE49-F238E27FC236}">
                <a16:creationId xmlns:a16="http://schemas.microsoft.com/office/drawing/2014/main" id="{8EFBDCFD-F3DE-9A38-FBA5-A1F46AEBF7E9}"/>
              </a:ext>
            </a:extLst>
          </p:cNvPr>
          <p:cNvSpPr>
            <a:spLocks noGrp="1"/>
          </p:cNvSpPr>
          <p:nvPr>
            <p:ph idx="1"/>
          </p:nvPr>
        </p:nvSpPr>
        <p:spPr>
          <a:xfrm>
            <a:off x="1024128" y="2285999"/>
            <a:ext cx="3728847" cy="4105275"/>
          </a:xfrm>
        </p:spPr>
        <p:txBody>
          <a:bodyPr>
            <a:normAutofit/>
          </a:bodyPr>
          <a:lstStyle/>
          <a:p>
            <a:pPr>
              <a:buFont typeface="Wingdings" panose="05000000000000000000" pitchFamily="2" charset="2"/>
              <a:buChar char="§"/>
            </a:pPr>
            <a:r>
              <a:rPr lang="zh-CN" altLang="en-US" dirty="0"/>
              <a:t>显示每日、每周、每月时间段，小程序被用户搜索到的数据统计，一般权重越大的小程序，越容易被用户搜索到，页面排名也靠前。</a:t>
            </a:r>
          </a:p>
          <a:p>
            <a:pPr marL="0" indent="0">
              <a:buNone/>
            </a:pPr>
            <a:endParaRPr lang="en-US" dirty="0"/>
          </a:p>
        </p:txBody>
      </p:sp>
      <p:pic>
        <p:nvPicPr>
          <p:cNvPr id="4" name="Picture 3">
            <a:extLst>
              <a:ext uri="{FF2B5EF4-FFF2-40B4-BE49-F238E27FC236}">
                <a16:creationId xmlns:a16="http://schemas.microsoft.com/office/drawing/2014/main" id="{3A23712B-3798-4A1D-5685-0CE5CC22DBBD}"/>
              </a:ext>
            </a:extLst>
          </p:cNvPr>
          <p:cNvPicPr>
            <a:picLocks noChangeAspect="1"/>
          </p:cNvPicPr>
          <p:nvPr/>
        </p:nvPicPr>
        <p:blipFill>
          <a:blip r:embed="rId3"/>
          <a:stretch>
            <a:fillRect/>
          </a:stretch>
        </p:blipFill>
        <p:spPr>
          <a:xfrm>
            <a:off x="4844589" y="1938350"/>
            <a:ext cx="7202784" cy="4105275"/>
          </a:xfrm>
          <a:prstGeom prst="rect">
            <a:avLst/>
          </a:prstGeom>
        </p:spPr>
      </p:pic>
    </p:spTree>
    <p:extLst>
      <p:ext uri="{BB962C8B-B14F-4D97-AF65-F5344CB8AC3E}">
        <p14:creationId xmlns:p14="http://schemas.microsoft.com/office/powerpoint/2010/main" val="862492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D26D-8771-F6B2-269C-6DF98AC9F158}"/>
              </a:ext>
            </a:extLst>
          </p:cNvPr>
          <p:cNvSpPr>
            <a:spLocks noGrp="1"/>
          </p:cNvSpPr>
          <p:nvPr>
            <p:ph type="title"/>
          </p:nvPr>
        </p:nvSpPr>
        <p:spPr/>
        <p:txBody>
          <a:bodyPr/>
          <a:lstStyle/>
          <a:p>
            <a:r>
              <a:rPr lang="zh-CN" altLang="en-US" dirty="0"/>
              <a:t>小程序后台简介</a:t>
            </a:r>
            <a:r>
              <a:rPr lang="en-US" altLang="zh-CN" dirty="0"/>
              <a:t>–</a:t>
            </a:r>
            <a:r>
              <a:rPr lang="zh-CN" altLang="en-US" dirty="0"/>
              <a:t>功能</a:t>
            </a:r>
            <a:r>
              <a:rPr lang="en-US" altLang="zh-CN" dirty="0"/>
              <a:t>–</a:t>
            </a:r>
            <a:r>
              <a:rPr lang="zh-CN" altLang="en-US" dirty="0"/>
              <a:t>客服</a:t>
            </a:r>
            <a:endParaRPr lang="en-US" dirty="0"/>
          </a:p>
        </p:txBody>
      </p:sp>
      <p:sp>
        <p:nvSpPr>
          <p:cNvPr id="3" name="Content Placeholder 2">
            <a:extLst>
              <a:ext uri="{FF2B5EF4-FFF2-40B4-BE49-F238E27FC236}">
                <a16:creationId xmlns:a16="http://schemas.microsoft.com/office/drawing/2014/main" id="{1A07B77A-9B17-B457-BA1C-8980B35611E1}"/>
              </a:ext>
            </a:extLst>
          </p:cNvPr>
          <p:cNvSpPr>
            <a:spLocks noGrp="1"/>
          </p:cNvSpPr>
          <p:nvPr>
            <p:ph idx="1"/>
          </p:nvPr>
        </p:nvSpPr>
        <p:spPr/>
        <p:txBody>
          <a:bodyPr/>
          <a:lstStyle/>
          <a:p>
            <a:pPr>
              <a:buFont typeface="Wingdings" panose="05000000000000000000" pitchFamily="2" charset="2"/>
              <a:buChar char="§"/>
            </a:pPr>
            <a:r>
              <a:rPr lang="zh-CN" altLang="en-US" dirty="0"/>
              <a:t>客服功能，是提供给用户咨询的重要渠道，一般用户在使用小程序过程，有什么问题和需求要咨询的，点击客服按钮，就可以直接进入客服咨询页面，与客服沟通。</a:t>
            </a:r>
          </a:p>
        </p:txBody>
      </p:sp>
      <p:pic>
        <p:nvPicPr>
          <p:cNvPr id="5" name="Picture 4">
            <a:extLst>
              <a:ext uri="{FF2B5EF4-FFF2-40B4-BE49-F238E27FC236}">
                <a16:creationId xmlns:a16="http://schemas.microsoft.com/office/drawing/2014/main" id="{8B502864-979A-E63D-AAD8-D03CBF506F9E}"/>
              </a:ext>
            </a:extLst>
          </p:cNvPr>
          <p:cNvPicPr>
            <a:picLocks noChangeAspect="1"/>
          </p:cNvPicPr>
          <p:nvPr/>
        </p:nvPicPr>
        <p:blipFill>
          <a:blip r:embed="rId2"/>
          <a:stretch>
            <a:fillRect/>
          </a:stretch>
        </p:blipFill>
        <p:spPr>
          <a:xfrm>
            <a:off x="1173018" y="3311350"/>
            <a:ext cx="8044873" cy="3318063"/>
          </a:xfrm>
          <a:prstGeom prst="rect">
            <a:avLst/>
          </a:prstGeom>
        </p:spPr>
      </p:pic>
    </p:spTree>
    <p:extLst>
      <p:ext uri="{BB962C8B-B14F-4D97-AF65-F5344CB8AC3E}">
        <p14:creationId xmlns:p14="http://schemas.microsoft.com/office/powerpoint/2010/main" val="3691308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155DC-C485-6EFB-BC8F-656B4CBE6951}"/>
              </a:ext>
            </a:extLst>
          </p:cNvPr>
          <p:cNvSpPr>
            <a:spLocks noGrp="1"/>
          </p:cNvSpPr>
          <p:nvPr>
            <p:ph type="title"/>
          </p:nvPr>
        </p:nvSpPr>
        <p:spPr/>
        <p:txBody>
          <a:bodyPr/>
          <a:lstStyle/>
          <a:p>
            <a:r>
              <a:rPr lang="zh-CN" altLang="en-US" dirty="0"/>
              <a:t>课程安排</a:t>
            </a:r>
            <a:endParaRPr lang="en-US" dirty="0"/>
          </a:p>
        </p:txBody>
      </p:sp>
      <p:sp>
        <p:nvSpPr>
          <p:cNvPr id="3" name="Content Placeholder 2">
            <a:extLst>
              <a:ext uri="{FF2B5EF4-FFF2-40B4-BE49-F238E27FC236}">
                <a16:creationId xmlns:a16="http://schemas.microsoft.com/office/drawing/2014/main" id="{85F75785-4DEA-F311-43FC-73945A3C672F}"/>
              </a:ext>
            </a:extLst>
          </p:cNvPr>
          <p:cNvSpPr>
            <a:spLocks noGrp="1"/>
          </p:cNvSpPr>
          <p:nvPr>
            <p:ph idx="1"/>
          </p:nvPr>
        </p:nvSpPr>
        <p:spPr/>
        <p:txBody>
          <a:bodyPr>
            <a:normAutofit/>
          </a:bodyPr>
          <a:lstStyle/>
          <a:p>
            <a:pPr>
              <a:buFont typeface="Wingdings" panose="05000000000000000000" pitchFamily="2" charset="2"/>
              <a:buChar char="§"/>
            </a:pPr>
            <a:r>
              <a:rPr lang="zh-CN" altLang="en-US" b="1" dirty="0"/>
              <a:t>课程考核</a:t>
            </a:r>
            <a:endParaRPr lang="en-US" altLang="zh-CN" b="1" dirty="0"/>
          </a:p>
          <a:p>
            <a:pPr>
              <a:buFont typeface="Wingdings" panose="05000000000000000000" pitchFamily="2" charset="2"/>
              <a:buChar char="§"/>
            </a:pPr>
            <a:r>
              <a:rPr lang="zh-CN" altLang="en-US" dirty="0"/>
              <a:t>平时作业</a:t>
            </a:r>
            <a:r>
              <a:rPr lang="en-US" altLang="zh-CN" dirty="0"/>
              <a:t>50%</a:t>
            </a:r>
          </a:p>
          <a:p>
            <a:pPr>
              <a:buFont typeface="Wingdings" panose="05000000000000000000" pitchFamily="2" charset="2"/>
              <a:buChar char="§"/>
            </a:pPr>
            <a:r>
              <a:rPr lang="zh-CN" altLang="en-US" dirty="0"/>
              <a:t>大作业</a:t>
            </a:r>
            <a:r>
              <a:rPr lang="en-US" altLang="zh-CN" dirty="0"/>
              <a:t>50%</a:t>
            </a:r>
          </a:p>
          <a:p>
            <a:pPr lvl="1">
              <a:buFont typeface="Wingdings" panose="05000000000000000000" pitchFamily="2" charset="2"/>
              <a:buChar char="§"/>
            </a:pPr>
            <a:r>
              <a:rPr lang="zh-CN" altLang="en-US" dirty="0"/>
              <a:t>分组完成（每组</a:t>
            </a:r>
            <a:r>
              <a:rPr lang="en-US" altLang="zh-CN" dirty="0"/>
              <a:t>4-5</a:t>
            </a:r>
            <a:r>
              <a:rPr lang="zh-CN" altLang="en-US" dirty="0"/>
              <a:t>人）</a:t>
            </a:r>
            <a:endParaRPr lang="en-US" altLang="zh-CN" dirty="0"/>
          </a:p>
          <a:p>
            <a:pPr lvl="1">
              <a:buFont typeface="Wingdings" panose="05000000000000000000" pitchFamily="2" charset="2"/>
              <a:buChar char="§"/>
            </a:pPr>
            <a:r>
              <a:rPr lang="zh-CN" altLang="en-US" dirty="0"/>
              <a:t>最后</a:t>
            </a:r>
            <a:r>
              <a:rPr lang="en-US" altLang="zh-CN" dirty="0"/>
              <a:t>2</a:t>
            </a:r>
            <a:r>
              <a:rPr lang="zh-CN" altLang="en-US" dirty="0"/>
              <a:t>节课分组展示</a:t>
            </a:r>
            <a:endParaRPr lang="en-US" altLang="zh-CN" dirty="0"/>
          </a:p>
          <a:p>
            <a:pPr marL="0" indent="0">
              <a:buNone/>
            </a:pPr>
            <a:endParaRPr lang="en-US" altLang="zh-CN" dirty="0"/>
          </a:p>
        </p:txBody>
      </p:sp>
    </p:spTree>
    <p:extLst>
      <p:ext uri="{BB962C8B-B14F-4D97-AF65-F5344CB8AC3E}">
        <p14:creationId xmlns:p14="http://schemas.microsoft.com/office/powerpoint/2010/main" val="2543528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BED63-80B4-37F8-F1BC-AD3610FF09E3}"/>
              </a:ext>
            </a:extLst>
          </p:cNvPr>
          <p:cNvSpPr>
            <a:spLocks noGrp="1"/>
          </p:cNvSpPr>
          <p:nvPr>
            <p:ph type="title"/>
          </p:nvPr>
        </p:nvSpPr>
        <p:spPr>
          <a:xfrm>
            <a:off x="1024128" y="585216"/>
            <a:ext cx="10549036" cy="1499616"/>
          </a:xfrm>
        </p:spPr>
        <p:txBody>
          <a:bodyPr/>
          <a:lstStyle/>
          <a:p>
            <a:r>
              <a:rPr lang="zh-CN" altLang="en-US" dirty="0"/>
              <a:t>小程序后台简介</a:t>
            </a:r>
            <a:r>
              <a:rPr lang="en-US" altLang="zh-CN" dirty="0"/>
              <a:t>–</a:t>
            </a:r>
            <a:r>
              <a:rPr lang="zh-CN" altLang="en-US" dirty="0"/>
              <a:t>开发</a:t>
            </a:r>
            <a:r>
              <a:rPr lang="en-US" altLang="zh-CN" dirty="0"/>
              <a:t>–</a:t>
            </a:r>
            <a:r>
              <a:rPr lang="zh-CN" altLang="en-US" dirty="0"/>
              <a:t>开发者管理</a:t>
            </a:r>
            <a:endParaRPr lang="en-US" dirty="0"/>
          </a:p>
        </p:txBody>
      </p:sp>
      <p:sp>
        <p:nvSpPr>
          <p:cNvPr id="3" name="Content Placeholder 2">
            <a:extLst>
              <a:ext uri="{FF2B5EF4-FFF2-40B4-BE49-F238E27FC236}">
                <a16:creationId xmlns:a16="http://schemas.microsoft.com/office/drawing/2014/main" id="{98065C63-2E33-51F5-84BD-1D95E4B50CEE}"/>
              </a:ext>
            </a:extLst>
          </p:cNvPr>
          <p:cNvSpPr>
            <a:spLocks noGrp="1"/>
          </p:cNvSpPr>
          <p:nvPr>
            <p:ph idx="1"/>
          </p:nvPr>
        </p:nvSpPr>
        <p:spPr/>
        <p:txBody>
          <a:bodyPr/>
          <a:lstStyle/>
          <a:p>
            <a:br>
              <a:rPr lang="zh-CN" altLang="en-US" dirty="0"/>
            </a:br>
            <a:endParaRPr lang="en-US" dirty="0"/>
          </a:p>
        </p:txBody>
      </p:sp>
      <p:pic>
        <p:nvPicPr>
          <p:cNvPr id="5" name="Picture 4">
            <a:extLst>
              <a:ext uri="{FF2B5EF4-FFF2-40B4-BE49-F238E27FC236}">
                <a16:creationId xmlns:a16="http://schemas.microsoft.com/office/drawing/2014/main" id="{E16288AB-4E51-420D-9BB0-AE4016DDCA85}"/>
              </a:ext>
            </a:extLst>
          </p:cNvPr>
          <p:cNvPicPr>
            <a:picLocks noChangeAspect="1"/>
          </p:cNvPicPr>
          <p:nvPr/>
        </p:nvPicPr>
        <p:blipFill>
          <a:blip r:embed="rId2"/>
          <a:stretch>
            <a:fillRect/>
          </a:stretch>
        </p:blipFill>
        <p:spPr>
          <a:xfrm>
            <a:off x="840508" y="1811877"/>
            <a:ext cx="8060581" cy="4653577"/>
          </a:xfrm>
          <a:prstGeom prst="rect">
            <a:avLst/>
          </a:prstGeom>
        </p:spPr>
      </p:pic>
      <p:sp>
        <p:nvSpPr>
          <p:cNvPr id="4" name="Rectangle 3">
            <a:extLst>
              <a:ext uri="{FF2B5EF4-FFF2-40B4-BE49-F238E27FC236}">
                <a16:creationId xmlns:a16="http://schemas.microsoft.com/office/drawing/2014/main" id="{6B0D8575-0D25-7016-E6E7-2DCD90912280}"/>
              </a:ext>
            </a:extLst>
          </p:cNvPr>
          <p:cNvSpPr/>
          <p:nvPr/>
        </p:nvSpPr>
        <p:spPr>
          <a:xfrm>
            <a:off x="2643379" y="3429000"/>
            <a:ext cx="5734003" cy="98598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37D3FC6B-50D1-A519-5CDD-DA99638FF2F4}"/>
              </a:ext>
            </a:extLst>
          </p:cNvPr>
          <p:cNvCxnSpPr>
            <a:cxnSpLocks/>
          </p:cNvCxnSpPr>
          <p:nvPr/>
        </p:nvCxnSpPr>
        <p:spPr>
          <a:xfrm flipV="1">
            <a:off x="8196108" y="3734676"/>
            <a:ext cx="676189" cy="4360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CFE0908-1C95-8337-73DC-07241FABD5FC}"/>
              </a:ext>
            </a:extLst>
          </p:cNvPr>
          <p:cNvSpPr txBox="1"/>
          <p:nvPr/>
        </p:nvSpPr>
        <p:spPr>
          <a:xfrm>
            <a:off x="8872297" y="3429000"/>
            <a:ext cx="3075708" cy="830997"/>
          </a:xfrm>
          <a:prstGeom prst="rect">
            <a:avLst/>
          </a:prstGeom>
          <a:solidFill>
            <a:schemeClr val="bg1"/>
          </a:solidFill>
          <a:ln>
            <a:solidFill>
              <a:schemeClr val="accent1"/>
            </a:solidFill>
          </a:ln>
        </p:spPr>
        <p:txBody>
          <a:bodyPr wrap="square">
            <a:spAutoFit/>
          </a:bodyPr>
          <a:lstStyle/>
          <a:p>
            <a:r>
              <a:rPr lang="en-US" altLang="zh-CN" sz="1600" dirty="0" err="1">
                <a:solidFill>
                  <a:schemeClr val="accent1"/>
                </a:solidFill>
              </a:rPr>
              <a:t>APPId</a:t>
            </a:r>
            <a:r>
              <a:rPr lang="zh-CN" altLang="en-US" sz="1600" dirty="0">
                <a:solidFill>
                  <a:schemeClr val="accent1"/>
                </a:solidFill>
              </a:rPr>
              <a:t>和</a:t>
            </a:r>
            <a:r>
              <a:rPr lang="en-US" altLang="zh-CN" sz="1600" dirty="0" err="1">
                <a:solidFill>
                  <a:schemeClr val="accent1"/>
                </a:solidFill>
              </a:rPr>
              <a:t>AppSecret</a:t>
            </a:r>
            <a:r>
              <a:rPr lang="zh-CN" altLang="en-US" sz="1600" dirty="0">
                <a:solidFill>
                  <a:schemeClr val="accent1"/>
                </a:solidFill>
              </a:rPr>
              <a:t>是小程序的核心信息，可以说是小程序的灵魂参数</a:t>
            </a:r>
          </a:p>
        </p:txBody>
      </p:sp>
    </p:spTree>
    <p:extLst>
      <p:ext uri="{BB962C8B-B14F-4D97-AF65-F5344CB8AC3E}">
        <p14:creationId xmlns:p14="http://schemas.microsoft.com/office/powerpoint/2010/main" val="1109056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A4E73E-7528-7AB7-6817-6515D6A8E155}"/>
              </a:ext>
            </a:extLst>
          </p:cNvPr>
          <p:cNvSpPr>
            <a:spLocks noGrp="1"/>
          </p:cNvSpPr>
          <p:nvPr>
            <p:ph type="title"/>
          </p:nvPr>
        </p:nvSpPr>
        <p:spPr>
          <a:xfrm>
            <a:off x="1024127" y="585216"/>
            <a:ext cx="10170345" cy="1499616"/>
          </a:xfrm>
        </p:spPr>
        <p:txBody>
          <a:bodyPr/>
          <a:lstStyle/>
          <a:p>
            <a:r>
              <a:rPr lang="zh-CN" altLang="en-US" dirty="0"/>
              <a:t>小程序后台简介</a:t>
            </a:r>
            <a:r>
              <a:rPr lang="en-US" altLang="zh-CN" dirty="0"/>
              <a:t>–</a:t>
            </a:r>
            <a:r>
              <a:rPr lang="zh-CN" altLang="en-US" dirty="0"/>
              <a:t>开发</a:t>
            </a:r>
            <a:r>
              <a:rPr lang="en-US" altLang="zh-CN" dirty="0"/>
              <a:t>–</a:t>
            </a:r>
            <a:r>
              <a:rPr lang="zh-CN" altLang="en-US" dirty="0"/>
              <a:t>开发者管理</a:t>
            </a:r>
            <a:endParaRPr lang="en-US" dirty="0"/>
          </a:p>
        </p:txBody>
      </p:sp>
      <p:pic>
        <p:nvPicPr>
          <p:cNvPr id="5" name="Picture 4">
            <a:extLst>
              <a:ext uri="{FF2B5EF4-FFF2-40B4-BE49-F238E27FC236}">
                <a16:creationId xmlns:a16="http://schemas.microsoft.com/office/drawing/2014/main" id="{CFF06072-5422-DF77-2CCC-990B5899404C}"/>
              </a:ext>
            </a:extLst>
          </p:cNvPr>
          <p:cNvPicPr>
            <a:picLocks noChangeAspect="1"/>
          </p:cNvPicPr>
          <p:nvPr/>
        </p:nvPicPr>
        <p:blipFill>
          <a:blip r:embed="rId2"/>
          <a:stretch>
            <a:fillRect/>
          </a:stretch>
        </p:blipFill>
        <p:spPr>
          <a:xfrm>
            <a:off x="748146" y="1859534"/>
            <a:ext cx="8321963" cy="4689575"/>
          </a:xfrm>
          <a:prstGeom prst="rect">
            <a:avLst/>
          </a:prstGeom>
        </p:spPr>
      </p:pic>
      <p:sp>
        <p:nvSpPr>
          <p:cNvPr id="2" name="Rectangle 1">
            <a:extLst>
              <a:ext uri="{FF2B5EF4-FFF2-40B4-BE49-F238E27FC236}">
                <a16:creationId xmlns:a16="http://schemas.microsoft.com/office/drawing/2014/main" id="{901A42C7-1570-9608-61B6-57B9957CEDCF}"/>
              </a:ext>
            </a:extLst>
          </p:cNvPr>
          <p:cNvSpPr/>
          <p:nvPr/>
        </p:nvSpPr>
        <p:spPr>
          <a:xfrm>
            <a:off x="2744979" y="3429000"/>
            <a:ext cx="5734003" cy="123536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D0D476FD-C02C-1240-DD3F-2F40F3B6AF86}"/>
              </a:ext>
            </a:extLst>
          </p:cNvPr>
          <p:cNvCxnSpPr>
            <a:cxnSpLocks/>
          </p:cNvCxnSpPr>
          <p:nvPr/>
        </p:nvCxnSpPr>
        <p:spPr>
          <a:xfrm flipV="1">
            <a:off x="8297708" y="3734676"/>
            <a:ext cx="676189" cy="4360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CF2FBF0-EAEE-F00B-D2AD-3D0219ECA1C9}"/>
              </a:ext>
            </a:extLst>
          </p:cNvPr>
          <p:cNvSpPr txBox="1"/>
          <p:nvPr/>
        </p:nvSpPr>
        <p:spPr>
          <a:xfrm>
            <a:off x="8973897" y="3075553"/>
            <a:ext cx="3075708" cy="1323439"/>
          </a:xfrm>
          <a:prstGeom prst="rect">
            <a:avLst/>
          </a:prstGeom>
          <a:solidFill>
            <a:schemeClr val="bg1"/>
          </a:solidFill>
          <a:ln>
            <a:solidFill>
              <a:schemeClr val="accent1"/>
            </a:solidFill>
          </a:ln>
        </p:spPr>
        <p:txBody>
          <a:bodyPr wrap="square">
            <a:spAutoFit/>
          </a:bodyPr>
          <a:lstStyle/>
          <a:p>
            <a:r>
              <a:rPr lang="zh-CN" altLang="en-US" sz="1600" dirty="0">
                <a:solidFill>
                  <a:schemeClr val="accent1"/>
                </a:solidFill>
              </a:rPr>
              <a:t>小程序的监测平台，支持实时分析小程序上报的日志、监控</a:t>
            </a:r>
            <a:r>
              <a:rPr lang="en-US" altLang="zh-CN" sz="1600" dirty="0">
                <a:solidFill>
                  <a:schemeClr val="accent1"/>
                </a:solidFill>
              </a:rPr>
              <a:t>JS</a:t>
            </a:r>
            <a:r>
              <a:rPr lang="zh-CN" altLang="en-US" sz="1600" dirty="0">
                <a:solidFill>
                  <a:schemeClr val="accent1"/>
                </a:solidFill>
              </a:rPr>
              <a:t>接口的异常情况、对小程序运行速度进行测试，及时发现运维问题，帮助开发者提升服务的稳定性</a:t>
            </a:r>
          </a:p>
        </p:txBody>
      </p:sp>
    </p:spTree>
    <p:extLst>
      <p:ext uri="{BB962C8B-B14F-4D97-AF65-F5344CB8AC3E}">
        <p14:creationId xmlns:p14="http://schemas.microsoft.com/office/powerpoint/2010/main" val="3887784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F2B1C-C381-BC6F-FB23-83ED9A6617ED}"/>
              </a:ext>
            </a:extLst>
          </p:cNvPr>
          <p:cNvSpPr>
            <a:spLocks noGrp="1"/>
          </p:cNvSpPr>
          <p:nvPr>
            <p:ph type="title"/>
          </p:nvPr>
        </p:nvSpPr>
        <p:spPr/>
        <p:txBody>
          <a:bodyPr/>
          <a:lstStyle/>
          <a:p>
            <a:r>
              <a:rPr lang="zh-CN" altLang="en-US" dirty="0"/>
              <a:t>参考文献</a:t>
            </a:r>
            <a:endParaRPr lang="en-US" dirty="0"/>
          </a:p>
        </p:txBody>
      </p:sp>
      <p:sp>
        <p:nvSpPr>
          <p:cNvPr id="3" name="Content Placeholder 2">
            <a:extLst>
              <a:ext uri="{FF2B5EF4-FFF2-40B4-BE49-F238E27FC236}">
                <a16:creationId xmlns:a16="http://schemas.microsoft.com/office/drawing/2014/main" id="{E19AFBF1-C077-C8FE-0500-E73E50056C0D}"/>
              </a:ext>
            </a:extLst>
          </p:cNvPr>
          <p:cNvSpPr>
            <a:spLocks noGrp="1"/>
          </p:cNvSpPr>
          <p:nvPr>
            <p:ph idx="1"/>
          </p:nvPr>
        </p:nvSpPr>
        <p:spPr/>
        <p:txBody>
          <a:bodyPr/>
          <a:lstStyle/>
          <a:p>
            <a:pPr>
              <a:buFont typeface="Wingdings" panose="05000000000000000000" pitchFamily="2" charset="2"/>
              <a:buChar char="§"/>
            </a:pPr>
            <a:r>
              <a:rPr lang="zh-CN" altLang="en-US" dirty="0">
                <a:hlinkClick r:id="rId3"/>
              </a:rPr>
              <a:t>小程序</a:t>
            </a:r>
            <a:r>
              <a:rPr lang="en-US" altLang="zh-CN" dirty="0">
                <a:hlinkClick r:id="rId3"/>
              </a:rPr>
              <a:t>_</a:t>
            </a:r>
            <a:r>
              <a:rPr lang="zh-CN" altLang="en-US" dirty="0">
                <a:hlinkClick r:id="rId3"/>
              </a:rPr>
              <a:t>百度百科 </a:t>
            </a:r>
            <a:r>
              <a:rPr lang="en-US" altLang="zh-CN" dirty="0">
                <a:hlinkClick r:id="rId3"/>
              </a:rPr>
              <a:t>(</a:t>
            </a:r>
            <a:r>
              <a:rPr lang="en-US" dirty="0">
                <a:hlinkClick r:id="rId3"/>
              </a:rPr>
              <a:t>baidu.com)</a:t>
            </a:r>
            <a:endParaRPr lang="en-US" dirty="0"/>
          </a:p>
          <a:p>
            <a:pPr>
              <a:buFont typeface="Wingdings" panose="05000000000000000000" pitchFamily="2" charset="2"/>
              <a:buChar char="§"/>
            </a:pPr>
            <a:r>
              <a:rPr lang="zh-CN" altLang="en-US" dirty="0"/>
              <a:t>微信小程序官方文档：</a:t>
            </a:r>
            <a:r>
              <a:rPr lang="zh-CN" altLang="en-US" dirty="0">
                <a:hlinkClick r:id="rId4"/>
              </a:rPr>
              <a:t> 微信开放文档 </a:t>
            </a:r>
            <a:r>
              <a:rPr lang="en-US" altLang="zh-CN" dirty="0">
                <a:hlinkClick r:id="rId4"/>
              </a:rPr>
              <a:t>(qq.com)</a:t>
            </a:r>
            <a:endParaRPr lang="en-US" altLang="zh-CN" dirty="0"/>
          </a:p>
          <a:p>
            <a:pPr>
              <a:buFont typeface="Wingdings" panose="05000000000000000000" pitchFamily="2" charset="2"/>
              <a:buChar char="§"/>
            </a:pPr>
            <a:r>
              <a:rPr lang="zh-CN" altLang="en-US"/>
              <a:t>微信小程序 开发实战 （中国工信出版社）</a:t>
            </a:r>
            <a:endParaRPr lang="en-US" altLang="zh-CN" dirty="0"/>
          </a:p>
        </p:txBody>
      </p:sp>
    </p:spTree>
    <p:extLst>
      <p:ext uri="{BB962C8B-B14F-4D97-AF65-F5344CB8AC3E}">
        <p14:creationId xmlns:p14="http://schemas.microsoft.com/office/powerpoint/2010/main" val="959442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F33C4-0BC2-AD92-E587-72E89B8E98DA}"/>
              </a:ext>
            </a:extLst>
          </p:cNvPr>
          <p:cNvSpPr>
            <a:spLocks noGrp="1"/>
          </p:cNvSpPr>
          <p:nvPr>
            <p:ph type="ctrTitle"/>
          </p:nvPr>
        </p:nvSpPr>
        <p:spPr/>
        <p:txBody>
          <a:bodyPr/>
          <a:lstStyle/>
          <a:p>
            <a:r>
              <a:rPr lang="en-US" altLang="zh-CN" dirty="0"/>
              <a:t>Thanks!</a:t>
            </a:r>
            <a:endParaRPr lang="en-US" dirty="0"/>
          </a:p>
        </p:txBody>
      </p:sp>
      <p:sp>
        <p:nvSpPr>
          <p:cNvPr id="3" name="Subtitle 2">
            <a:extLst>
              <a:ext uri="{FF2B5EF4-FFF2-40B4-BE49-F238E27FC236}">
                <a16:creationId xmlns:a16="http://schemas.microsoft.com/office/drawing/2014/main" id="{EA84CB7C-662D-0C03-1BC3-D1CE36BEAE87}"/>
              </a:ext>
            </a:extLst>
          </p:cNvPr>
          <p:cNvSpPr>
            <a:spLocks noGrp="1"/>
          </p:cNvSpPr>
          <p:nvPr>
            <p:ph type="subTitle" idx="1"/>
          </p:nvPr>
        </p:nvSpPr>
        <p:spPr/>
        <p:txBody>
          <a:bodyPr/>
          <a:lstStyle/>
          <a:p>
            <a:r>
              <a:rPr lang="en-US" altLang="zh-CN" dirty="0"/>
              <a:t>- Yayun</a:t>
            </a:r>
            <a:endParaRPr lang="en-US" dirty="0"/>
          </a:p>
        </p:txBody>
      </p:sp>
    </p:spTree>
    <p:extLst>
      <p:ext uri="{BB962C8B-B14F-4D97-AF65-F5344CB8AC3E}">
        <p14:creationId xmlns:p14="http://schemas.microsoft.com/office/powerpoint/2010/main" val="3664235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155DC-C485-6EFB-BC8F-656B4CBE6951}"/>
              </a:ext>
            </a:extLst>
          </p:cNvPr>
          <p:cNvSpPr>
            <a:spLocks noGrp="1"/>
          </p:cNvSpPr>
          <p:nvPr>
            <p:ph type="title"/>
          </p:nvPr>
        </p:nvSpPr>
        <p:spPr/>
        <p:txBody>
          <a:bodyPr/>
          <a:lstStyle/>
          <a:p>
            <a:r>
              <a:rPr lang="zh-CN" altLang="en-US" dirty="0"/>
              <a:t>目录</a:t>
            </a:r>
            <a:endParaRPr lang="en-US" dirty="0"/>
          </a:p>
        </p:txBody>
      </p:sp>
      <p:sp>
        <p:nvSpPr>
          <p:cNvPr id="3" name="Content Placeholder 2">
            <a:extLst>
              <a:ext uri="{FF2B5EF4-FFF2-40B4-BE49-F238E27FC236}">
                <a16:creationId xmlns:a16="http://schemas.microsoft.com/office/drawing/2014/main" id="{85F75785-4DEA-F311-43FC-73945A3C672F}"/>
              </a:ext>
            </a:extLst>
          </p:cNvPr>
          <p:cNvSpPr>
            <a:spLocks noGrp="1"/>
          </p:cNvSpPr>
          <p:nvPr>
            <p:ph idx="1"/>
          </p:nvPr>
        </p:nvSpPr>
        <p:spPr/>
        <p:txBody>
          <a:bodyPr/>
          <a:lstStyle/>
          <a:p>
            <a:pPr>
              <a:buFont typeface="Wingdings" panose="05000000000000000000" pitchFamily="2" charset="2"/>
              <a:buChar char="§"/>
            </a:pPr>
            <a:r>
              <a:rPr lang="zh-CN" altLang="en-US" dirty="0"/>
              <a:t>什么是小程序？</a:t>
            </a:r>
            <a:endParaRPr lang="en-US" altLang="zh-CN" dirty="0"/>
          </a:p>
          <a:p>
            <a:pPr>
              <a:buFont typeface="Wingdings" panose="05000000000000000000" pitchFamily="2" charset="2"/>
              <a:buChar char="§"/>
            </a:pPr>
            <a:r>
              <a:rPr lang="zh-CN" altLang="en-US" dirty="0"/>
              <a:t>微信小程序注册</a:t>
            </a:r>
            <a:endParaRPr lang="en-US" altLang="zh-CN" dirty="0"/>
          </a:p>
          <a:p>
            <a:pPr>
              <a:buFont typeface="Wingdings" panose="05000000000000000000" pitchFamily="2" charset="2"/>
              <a:buChar char="§"/>
            </a:pPr>
            <a:r>
              <a:rPr lang="zh-CN" altLang="en-US" dirty="0"/>
              <a:t>微信小程序后台简介</a:t>
            </a:r>
          </a:p>
        </p:txBody>
      </p:sp>
      <p:pic>
        <p:nvPicPr>
          <p:cNvPr id="5" name="Picture 4">
            <a:extLst>
              <a:ext uri="{FF2B5EF4-FFF2-40B4-BE49-F238E27FC236}">
                <a16:creationId xmlns:a16="http://schemas.microsoft.com/office/drawing/2014/main" id="{93D8EA54-AD8E-067E-4B9F-A9658149F78F}"/>
              </a:ext>
            </a:extLst>
          </p:cNvPr>
          <p:cNvPicPr>
            <a:picLocks noChangeAspect="1"/>
          </p:cNvPicPr>
          <p:nvPr/>
        </p:nvPicPr>
        <p:blipFill rotWithShape="1">
          <a:blip r:embed="rId2"/>
          <a:srcRect l="2881" t="21447"/>
          <a:stretch/>
        </p:blipFill>
        <p:spPr>
          <a:xfrm>
            <a:off x="5638800" y="675678"/>
            <a:ext cx="2747818" cy="59617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20498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155DC-C485-6EFB-BC8F-656B4CBE6951}"/>
              </a:ext>
            </a:extLst>
          </p:cNvPr>
          <p:cNvSpPr>
            <a:spLocks noGrp="1"/>
          </p:cNvSpPr>
          <p:nvPr>
            <p:ph type="title"/>
          </p:nvPr>
        </p:nvSpPr>
        <p:spPr/>
        <p:txBody>
          <a:bodyPr/>
          <a:lstStyle/>
          <a:p>
            <a:r>
              <a:rPr lang="zh-CN" altLang="en-US" dirty="0"/>
              <a:t>目录</a:t>
            </a:r>
            <a:endParaRPr lang="en-US" dirty="0"/>
          </a:p>
        </p:txBody>
      </p:sp>
      <p:sp>
        <p:nvSpPr>
          <p:cNvPr id="3" name="Content Placeholder 2">
            <a:extLst>
              <a:ext uri="{FF2B5EF4-FFF2-40B4-BE49-F238E27FC236}">
                <a16:creationId xmlns:a16="http://schemas.microsoft.com/office/drawing/2014/main" id="{85F75785-4DEA-F311-43FC-73945A3C672F}"/>
              </a:ext>
            </a:extLst>
          </p:cNvPr>
          <p:cNvSpPr>
            <a:spLocks noGrp="1"/>
          </p:cNvSpPr>
          <p:nvPr>
            <p:ph idx="1"/>
          </p:nvPr>
        </p:nvSpPr>
        <p:spPr/>
        <p:txBody>
          <a:bodyPr/>
          <a:lstStyle/>
          <a:p>
            <a:pPr>
              <a:buFont typeface="Wingdings" panose="05000000000000000000" pitchFamily="2" charset="2"/>
              <a:buChar char="§"/>
            </a:pPr>
            <a:r>
              <a:rPr lang="zh-CN" altLang="en-US" b="1" dirty="0">
                <a:solidFill>
                  <a:schemeClr val="accent1"/>
                </a:solidFill>
              </a:rPr>
              <a:t>什么是小程序？</a:t>
            </a:r>
            <a:endParaRPr lang="en-US" altLang="zh-CN" b="1" dirty="0">
              <a:solidFill>
                <a:schemeClr val="accent1"/>
              </a:solidFill>
            </a:endParaRPr>
          </a:p>
          <a:p>
            <a:pPr>
              <a:buFont typeface="Wingdings" panose="05000000000000000000" pitchFamily="2" charset="2"/>
              <a:buChar char="§"/>
            </a:pPr>
            <a:r>
              <a:rPr lang="zh-CN" altLang="en-US" dirty="0"/>
              <a:t>微信小程序注册</a:t>
            </a:r>
            <a:endParaRPr lang="en-US" altLang="zh-CN" dirty="0"/>
          </a:p>
          <a:p>
            <a:pPr>
              <a:buFont typeface="Wingdings" panose="05000000000000000000" pitchFamily="2" charset="2"/>
              <a:buChar char="§"/>
            </a:pPr>
            <a:r>
              <a:rPr lang="zh-CN" altLang="en-US" dirty="0"/>
              <a:t>微信小程序后台简介</a:t>
            </a:r>
          </a:p>
        </p:txBody>
      </p:sp>
    </p:spTree>
    <p:extLst>
      <p:ext uri="{BB962C8B-B14F-4D97-AF65-F5344CB8AC3E}">
        <p14:creationId xmlns:p14="http://schemas.microsoft.com/office/powerpoint/2010/main" val="2004251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80E0-5DA6-1CF1-EC89-5F62DFA5F8BF}"/>
              </a:ext>
            </a:extLst>
          </p:cNvPr>
          <p:cNvSpPr>
            <a:spLocks noGrp="1"/>
          </p:cNvSpPr>
          <p:nvPr>
            <p:ph type="title"/>
          </p:nvPr>
        </p:nvSpPr>
        <p:spPr/>
        <p:txBody>
          <a:bodyPr/>
          <a:lstStyle/>
          <a:p>
            <a:r>
              <a:rPr lang="zh-CN" altLang="en-US" dirty="0"/>
              <a:t>什么是小程序？</a:t>
            </a:r>
            <a:endParaRPr lang="en-US" dirty="0"/>
          </a:p>
        </p:txBody>
      </p:sp>
      <p:sp>
        <p:nvSpPr>
          <p:cNvPr id="3" name="Content Placeholder 2">
            <a:extLst>
              <a:ext uri="{FF2B5EF4-FFF2-40B4-BE49-F238E27FC236}">
                <a16:creationId xmlns:a16="http://schemas.microsoft.com/office/drawing/2014/main" id="{1785A421-49B3-97C6-1CE0-E71AB6AD78E1}"/>
              </a:ext>
            </a:extLst>
          </p:cNvPr>
          <p:cNvSpPr>
            <a:spLocks noGrp="1"/>
          </p:cNvSpPr>
          <p:nvPr>
            <p:ph idx="1"/>
          </p:nvPr>
        </p:nvSpPr>
        <p:spPr>
          <a:xfrm>
            <a:off x="1024128" y="2286000"/>
            <a:ext cx="4030951" cy="3522248"/>
          </a:xfrm>
        </p:spPr>
        <p:txBody>
          <a:bodyPr>
            <a:normAutofit lnSpcReduction="10000"/>
          </a:bodyPr>
          <a:lstStyle/>
          <a:p>
            <a:r>
              <a:rPr lang="zh-CN" altLang="en-US" dirty="0"/>
              <a:t>小程序是一种</a:t>
            </a:r>
            <a:endParaRPr lang="en-US" altLang="zh-CN" dirty="0"/>
          </a:p>
          <a:p>
            <a:pPr>
              <a:buFont typeface="Wingdings" panose="05000000000000000000" pitchFamily="2" charset="2"/>
              <a:buChar char="§"/>
            </a:pPr>
            <a:r>
              <a:rPr lang="zh-CN" altLang="en-US" dirty="0"/>
              <a:t>不需要下载安装即可使用的应用，实现了应用“</a:t>
            </a:r>
            <a:r>
              <a:rPr lang="zh-CN" altLang="en-US" b="1" dirty="0"/>
              <a:t>触手可及</a:t>
            </a:r>
            <a:r>
              <a:rPr lang="zh-CN" altLang="en-US" dirty="0"/>
              <a:t>”，用户扫一扫或者搜一下即可打开</a:t>
            </a:r>
            <a:r>
              <a:rPr lang="en-US" altLang="zh-CN" dirty="0"/>
              <a:t>;</a:t>
            </a:r>
          </a:p>
          <a:p>
            <a:pPr>
              <a:buFont typeface="Wingdings" panose="05000000000000000000" pitchFamily="2" charset="2"/>
              <a:buChar char="§"/>
            </a:pPr>
            <a:r>
              <a:rPr lang="zh-CN" altLang="en-US" dirty="0"/>
              <a:t>体现了“</a:t>
            </a:r>
            <a:r>
              <a:rPr lang="zh-CN" altLang="en-US" b="1" dirty="0"/>
              <a:t>用完即走</a:t>
            </a:r>
            <a:r>
              <a:rPr lang="zh-CN" altLang="en-US" dirty="0"/>
              <a:t>”的理念，用户不用关心是否安装太多应用的问题</a:t>
            </a:r>
            <a:r>
              <a:rPr lang="en-US" altLang="zh-CN" dirty="0"/>
              <a:t>;</a:t>
            </a:r>
          </a:p>
          <a:p>
            <a:pPr>
              <a:buFont typeface="Wingdings" panose="05000000000000000000" pitchFamily="2" charset="2"/>
              <a:buChar char="§"/>
            </a:pPr>
            <a:r>
              <a:rPr lang="zh-CN" altLang="en-US" dirty="0"/>
              <a:t>应用无处不在，随时可用，但又无需安装卸载</a:t>
            </a:r>
            <a:r>
              <a:rPr lang="en-US" altLang="zh-CN" dirty="0"/>
              <a:t>;</a:t>
            </a:r>
          </a:p>
        </p:txBody>
      </p:sp>
      <p:pic>
        <p:nvPicPr>
          <p:cNvPr id="4" name="Content Placeholder 4">
            <a:extLst>
              <a:ext uri="{FF2B5EF4-FFF2-40B4-BE49-F238E27FC236}">
                <a16:creationId xmlns:a16="http://schemas.microsoft.com/office/drawing/2014/main" id="{10EC28F8-C952-E170-2353-F897FE035CC1}"/>
              </a:ext>
            </a:extLst>
          </p:cNvPr>
          <p:cNvPicPr>
            <a:picLocks noChangeAspect="1"/>
          </p:cNvPicPr>
          <p:nvPr/>
        </p:nvPicPr>
        <p:blipFill>
          <a:blip r:embed="rId3"/>
          <a:stretch>
            <a:fillRect/>
          </a:stretch>
        </p:blipFill>
        <p:spPr>
          <a:xfrm>
            <a:off x="5171330" y="2286000"/>
            <a:ext cx="6682391" cy="3364302"/>
          </a:xfrm>
          <a:prstGeom prst="rect">
            <a:avLst/>
          </a:prstGeom>
        </p:spPr>
      </p:pic>
    </p:spTree>
    <p:extLst>
      <p:ext uri="{BB962C8B-B14F-4D97-AF65-F5344CB8AC3E}">
        <p14:creationId xmlns:p14="http://schemas.microsoft.com/office/powerpoint/2010/main" val="1466744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DCA14-7580-B827-E988-F1D130F015D5}"/>
              </a:ext>
            </a:extLst>
          </p:cNvPr>
          <p:cNvSpPr>
            <a:spLocks noGrp="1"/>
          </p:cNvSpPr>
          <p:nvPr>
            <p:ph type="title"/>
          </p:nvPr>
        </p:nvSpPr>
        <p:spPr/>
        <p:txBody>
          <a:bodyPr/>
          <a:lstStyle/>
          <a:p>
            <a:r>
              <a:rPr lang="zh-CN" altLang="en-US" dirty="0"/>
              <a:t>什么是小程序？</a:t>
            </a:r>
            <a:endParaRPr lang="en-US" dirty="0"/>
          </a:p>
        </p:txBody>
      </p:sp>
      <p:sp>
        <p:nvSpPr>
          <p:cNvPr id="3" name="Content Placeholder 2">
            <a:extLst>
              <a:ext uri="{FF2B5EF4-FFF2-40B4-BE49-F238E27FC236}">
                <a16:creationId xmlns:a16="http://schemas.microsoft.com/office/drawing/2014/main" id="{0BBFED77-D3C6-8A39-5C3B-0768F9BBE0C0}"/>
              </a:ext>
            </a:extLst>
          </p:cNvPr>
          <p:cNvSpPr>
            <a:spLocks noGrp="1"/>
          </p:cNvSpPr>
          <p:nvPr>
            <p:ph idx="1"/>
          </p:nvPr>
        </p:nvSpPr>
        <p:spPr>
          <a:xfrm>
            <a:off x="1024129" y="2286000"/>
            <a:ext cx="4462271" cy="3200400"/>
          </a:xfrm>
        </p:spPr>
        <p:txBody>
          <a:bodyPr>
            <a:normAutofit/>
          </a:bodyPr>
          <a:lstStyle/>
          <a:p>
            <a:pPr marL="0" indent="0">
              <a:buNone/>
            </a:pPr>
            <a:r>
              <a:rPr lang="zh-CN" altLang="en-US" dirty="0"/>
              <a:t>对于开发者而言，</a:t>
            </a:r>
            <a:endParaRPr lang="en-US" altLang="zh-CN" dirty="0"/>
          </a:p>
          <a:p>
            <a:pPr>
              <a:buFont typeface="Wingdings" panose="05000000000000000000" pitchFamily="2" charset="2"/>
              <a:buChar char="§"/>
            </a:pPr>
            <a:r>
              <a:rPr lang="zh-CN" altLang="en-US" dirty="0"/>
              <a:t>小程序开发门槛相对较低</a:t>
            </a:r>
            <a:r>
              <a:rPr lang="en-US" altLang="zh-CN" dirty="0"/>
              <a:t>;</a:t>
            </a:r>
          </a:p>
          <a:p>
            <a:pPr>
              <a:buFont typeface="Wingdings" panose="05000000000000000000" pitchFamily="2" charset="2"/>
              <a:buChar char="§"/>
            </a:pPr>
            <a:r>
              <a:rPr lang="zh-CN" altLang="en-US" dirty="0"/>
              <a:t>难度小于</a:t>
            </a:r>
            <a:r>
              <a:rPr lang="en-US" altLang="zh-CN" dirty="0"/>
              <a:t>APP;</a:t>
            </a:r>
          </a:p>
          <a:p>
            <a:pPr>
              <a:buFont typeface="Wingdings" panose="05000000000000000000" pitchFamily="2" charset="2"/>
              <a:buChar char="§"/>
            </a:pPr>
            <a:r>
              <a:rPr lang="zh-CN" altLang="en-US" dirty="0"/>
              <a:t>能够满足简单的基础应用</a:t>
            </a:r>
            <a:r>
              <a:rPr lang="en-US" altLang="zh-CN" dirty="0"/>
              <a:t>;</a:t>
            </a:r>
          </a:p>
          <a:p>
            <a:pPr>
              <a:buFont typeface="Wingdings" panose="05000000000000000000" pitchFamily="2" charset="2"/>
              <a:buChar char="§"/>
            </a:pPr>
            <a:r>
              <a:rPr lang="zh-CN" altLang="en-US" dirty="0"/>
              <a:t>适合生活服务类线下商铺以及非刚需低频应用的转换</a:t>
            </a:r>
            <a:r>
              <a:rPr lang="en-US" altLang="zh-CN" dirty="0"/>
              <a:t>;</a:t>
            </a:r>
          </a:p>
        </p:txBody>
      </p:sp>
      <p:pic>
        <p:nvPicPr>
          <p:cNvPr id="4" name="Picture 2">
            <a:extLst>
              <a:ext uri="{FF2B5EF4-FFF2-40B4-BE49-F238E27FC236}">
                <a16:creationId xmlns:a16="http://schemas.microsoft.com/office/drawing/2014/main" id="{D7BA8F09-F7D0-0F81-A43D-71BF920561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21" t="15260" r="10904" b="8190"/>
          <a:stretch/>
        </p:blipFill>
        <p:spPr bwMode="auto">
          <a:xfrm>
            <a:off x="5572665" y="1335024"/>
            <a:ext cx="6219646" cy="5232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447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DCA14-7580-B827-E988-F1D130F015D5}"/>
              </a:ext>
            </a:extLst>
          </p:cNvPr>
          <p:cNvSpPr>
            <a:spLocks noGrp="1"/>
          </p:cNvSpPr>
          <p:nvPr>
            <p:ph type="title"/>
          </p:nvPr>
        </p:nvSpPr>
        <p:spPr/>
        <p:txBody>
          <a:bodyPr/>
          <a:lstStyle/>
          <a:p>
            <a:r>
              <a:rPr lang="zh-CN" altLang="en-US" dirty="0"/>
              <a:t>什么是小程序？</a:t>
            </a:r>
            <a:endParaRPr lang="en-US" dirty="0"/>
          </a:p>
        </p:txBody>
      </p:sp>
      <p:pic>
        <p:nvPicPr>
          <p:cNvPr id="5" name="Content Placeholder 4" descr="Diagram&#10;&#10;Description automatically generated">
            <a:extLst>
              <a:ext uri="{FF2B5EF4-FFF2-40B4-BE49-F238E27FC236}">
                <a16:creationId xmlns:a16="http://schemas.microsoft.com/office/drawing/2014/main" id="{B7765DD0-9B84-399D-EF30-C79266FB74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586" y="2357418"/>
            <a:ext cx="7548188" cy="3575031"/>
          </a:xfrm>
        </p:spPr>
      </p:pic>
      <p:sp>
        <p:nvSpPr>
          <p:cNvPr id="4" name="TextBox 3">
            <a:extLst>
              <a:ext uri="{FF2B5EF4-FFF2-40B4-BE49-F238E27FC236}">
                <a16:creationId xmlns:a16="http://schemas.microsoft.com/office/drawing/2014/main" id="{20F1E399-3266-C98F-60A7-27E016805AF2}"/>
              </a:ext>
            </a:extLst>
          </p:cNvPr>
          <p:cNvSpPr txBox="1"/>
          <p:nvPr/>
        </p:nvSpPr>
        <p:spPr>
          <a:xfrm>
            <a:off x="8275847" y="4501773"/>
            <a:ext cx="3632509" cy="1200329"/>
          </a:xfrm>
          <a:prstGeom prst="rect">
            <a:avLst/>
          </a:prstGeom>
          <a:noFill/>
        </p:spPr>
        <p:txBody>
          <a:bodyPr wrap="square">
            <a:spAutoFit/>
          </a:bodyPr>
          <a:lstStyle/>
          <a:p>
            <a:r>
              <a:rPr lang="en-US" altLang="zh-CN" b="0" i="0" dirty="0">
                <a:solidFill>
                  <a:srgbClr val="223C61"/>
                </a:solidFill>
                <a:effectLst/>
                <a:latin typeface="+mn-ea"/>
              </a:rPr>
              <a:t>2021</a:t>
            </a:r>
            <a:r>
              <a:rPr lang="zh-CN" altLang="en-US" b="0" i="0" dirty="0">
                <a:solidFill>
                  <a:srgbClr val="223C61"/>
                </a:solidFill>
                <a:effectLst/>
                <a:latin typeface="+mn-ea"/>
              </a:rPr>
              <a:t>年全网小程序数量已超</a:t>
            </a:r>
            <a:r>
              <a:rPr lang="en-US" altLang="zh-CN" b="0" i="0" dirty="0">
                <a:solidFill>
                  <a:srgbClr val="223C61"/>
                </a:solidFill>
                <a:effectLst/>
                <a:latin typeface="+mn-ea"/>
              </a:rPr>
              <a:t>700</a:t>
            </a:r>
            <a:r>
              <a:rPr lang="zh-CN" altLang="en-US" b="0" i="0" dirty="0">
                <a:solidFill>
                  <a:srgbClr val="223C61"/>
                </a:solidFill>
                <a:effectLst/>
                <a:latin typeface="+mn-ea"/>
              </a:rPr>
              <a:t>万，</a:t>
            </a:r>
            <a:r>
              <a:rPr lang="zh-CN" altLang="en-US" b="1" i="0" u="sng" dirty="0">
                <a:solidFill>
                  <a:srgbClr val="4382FF"/>
                </a:solidFill>
                <a:effectLst/>
                <a:latin typeface="+mn-ea"/>
                <a:hlinkClick r:id="rId4" tooltip="微信小程序"/>
              </a:rPr>
              <a:t>微信小程序</a:t>
            </a:r>
            <a:r>
              <a:rPr lang="zh-CN" altLang="en-US" b="0" i="0" dirty="0">
                <a:solidFill>
                  <a:srgbClr val="223C61"/>
                </a:solidFill>
                <a:effectLst/>
                <a:latin typeface="+mn-ea"/>
              </a:rPr>
              <a:t>开发者突破</a:t>
            </a:r>
            <a:r>
              <a:rPr lang="en-US" altLang="zh-CN" b="0" i="0" dirty="0">
                <a:solidFill>
                  <a:srgbClr val="223C61"/>
                </a:solidFill>
                <a:effectLst/>
                <a:latin typeface="+mn-ea"/>
              </a:rPr>
              <a:t>300</a:t>
            </a:r>
            <a:r>
              <a:rPr lang="zh-CN" altLang="en-US" b="0" i="0" dirty="0">
                <a:solidFill>
                  <a:srgbClr val="223C61"/>
                </a:solidFill>
                <a:effectLst/>
                <a:latin typeface="+mn-ea"/>
              </a:rPr>
              <a:t>万，</a:t>
            </a:r>
            <a:r>
              <a:rPr lang="en-US" altLang="zh-CN" b="0" i="0" dirty="0">
                <a:solidFill>
                  <a:srgbClr val="223C61"/>
                </a:solidFill>
                <a:effectLst/>
                <a:latin typeface="+mn-ea"/>
              </a:rPr>
              <a:t>DAU </a:t>
            </a:r>
            <a:r>
              <a:rPr lang="zh-CN" altLang="en-US" b="0" i="0" dirty="0">
                <a:solidFill>
                  <a:srgbClr val="223C61"/>
                </a:solidFill>
                <a:effectLst/>
                <a:latin typeface="+mn-ea"/>
              </a:rPr>
              <a:t>超过</a:t>
            </a:r>
            <a:r>
              <a:rPr lang="en-US" altLang="zh-CN" b="0" i="0" dirty="0">
                <a:solidFill>
                  <a:srgbClr val="223C61"/>
                </a:solidFill>
                <a:effectLst/>
                <a:latin typeface="+mn-ea"/>
              </a:rPr>
              <a:t>4.5</a:t>
            </a:r>
            <a:r>
              <a:rPr lang="zh-CN" altLang="en-US" b="0" i="0" dirty="0">
                <a:solidFill>
                  <a:srgbClr val="223C61"/>
                </a:solidFill>
                <a:effectLst/>
                <a:latin typeface="+mn-ea"/>
              </a:rPr>
              <a:t>亿</a:t>
            </a:r>
            <a:r>
              <a:rPr lang="en-US" altLang="zh-CN" b="0" i="0" dirty="0">
                <a:solidFill>
                  <a:srgbClr val="223C61"/>
                </a:solidFill>
                <a:effectLst/>
                <a:latin typeface="+mn-ea"/>
              </a:rPr>
              <a:t>;</a:t>
            </a:r>
            <a:r>
              <a:rPr lang="zh-CN" altLang="en-US" b="0" i="0" dirty="0">
                <a:solidFill>
                  <a:srgbClr val="223C61"/>
                </a:solidFill>
                <a:effectLst/>
                <a:latin typeface="+mn-ea"/>
              </a:rPr>
              <a:t>日均使用次数同比增长</a:t>
            </a:r>
            <a:r>
              <a:rPr lang="en-US" altLang="zh-CN" b="0" i="0" dirty="0">
                <a:solidFill>
                  <a:srgbClr val="223C61"/>
                </a:solidFill>
                <a:effectLst/>
                <a:latin typeface="+mn-ea"/>
              </a:rPr>
              <a:t>32%</a:t>
            </a:r>
            <a:r>
              <a:rPr lang="zh-CN" altLang="en-US" b="0" i="0" dirty="0">
                <a:solidFill>
                  <a:srgbClr val="223C61"/>
                </a:solidFill>
                <a:effectLst/>
                <a:latin typeface="+mn-ea"/>
              </a:rPr>
              <a:t>，活跃小程序则增长</a:t>
            </a:r>
            <a:r>
              <a:rPr lang="en-US" altLang="zh-CN" b="0" i="0" dirty="0">
                <a:solidFill>
                  <a:srgbClr val="223C61"/>
                </a:solidFill>
                <a:effectLst/>
                <a:latin typeface="+mn-ea"/>
              </a:rPr>
              <a:t>41%</a:t>
            </a:r>
            <a:endParaRPr lang="en-US" dirty="0"/>
          </a:p>
        </p:txBody>
      </p:sp>
    </p:spTree>
    <p:extLst>
      <p:ext uri="{BB962C8B-B14F-4D97-AF65-F5344CB8AC3E}">
        <p14:creationId xmlns:p14="http://schemas.microsoft.com/office/powerpoint/2010/main" val="3478185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50F5C-6863-1E47-DEFE-4A7F67C67BA3}"/>
              </a:ext>
            </a:extLst>
          </p:cNvPr>
          <p:cNvSpPr>
            <a:spLocks noGrp="1"/>
          </p:cNvSpPr>
          <p:nvPr>
            <p:ph type="title"/>
          </p:nvPr>
        </p:nvSpPr>
        <p:spPr/>
        <p:txBody>
          <a:bodyPr/>
          <a:lstStyle/>
          <a:p>
            <a:r>
              <a:rPr lang="zh-CN" altLang="en-US" dirty="0"/>
              <a:t>小程序发展史</a:t>
            </a:r>
            <a:endParaRPr lang="en-US" dirty="0"/>
          </a:p>
        </p:txBody>
      </p:sp>
      <p:pic>
        <p:nvPicPr>
          <p:cNvPr id="1026" name="Picture 2">
            <a:extLst>
              <a:ext uri="{FF2B5EF4-FFF2-40B4-BE49-F238E27FC236}">
                <a16:creationId xmlns:a16="http://schemas.microsoft.com/office/drawing/2014/main" id="{958608CF-2CF6-06DF-467A-E68E7F84017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245" t="7659" r="-1937" b="11053"/>
          <a:stretch/>
        </p:blipFill>
        <p:spPr>
          <a:xfrm>
            <a:off x="1023937" y="2084831"/>
            <a:ext cx="10058400" cy="3495080"/>
          </a:xfrm>
        </p:spPr>
      </p:pic>
    </p:spTree>
    <p:extLst>
      <p:ext uri="{BB962C8B-B14F-4D97-AF65-F5344CB8AC3E}">
        <p14:creationId xmlns:p14="http://schemas.microsoft.com/office/powerpoint/2010/main" val="37450786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C1C93EF2-4785-427F-84A5-F1666490E9CE}"/>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Integral</Template>
  <TotalTime>2199</TotalTime>
  <Words>5187</Words>
  <Application>Microsoft Office PowerPoint</Application>
  <PresentationFormat>Widescreen</PresentationFormat>
  <Paragraphs>226</Paragraphs>
  <Slides>33</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-apple-system</vt:lpstr>
      <vt:lpstr>华文仿宋</vt:lpstr>
      <vt:lpstr>Arial</vt:lpstr>
      <vt:lpstr>Calibri</vt:lpstr>
      <vt:lpstr>Tw Cen MT</vt:lpstr>
      <vt:lpstr>Tw Cen MT Condensed</vt:lpstr>
      <vt:lpstr>Wingdings</vt:lpstr>
      <vt:lpstr>Wingdings 3</vt:lpstr>
      <vt:lpstr>Integral</vt:lpstr>
      <vt:lpstr>轻量化平台开发</vt:lpstr>
      <vt:lpstr>课程安排</vt:lpstr>
      <vt:lpstr>课程安排</vt:lpstr>
      <vt:lpstr>目录</vt:lpstr>
      <vt:lpstr>目录</vt:lpstr>
      <vt:lpstr>什么是小程序？</vt:lpstr>
      <vt:lpstr>什么是小程序？</vt:lpstr>
      <vt:lpstr>什么是小程序？</vt:lpstr>
      <vt:lpstr>小程序发展史</vt:lpstr>
      <vt:lpstr>小程序发展史</vt:lpstr>
      <vt:lpstr>小程序分类</vt:lpstr>
      <vt:lpstr>小程序分类</vt:lpstr>
      <vt:lpstr>各平台小程序</vt:lpstr>
      <vt:lpstr>各平台小程序 -  微信小程序优势</vt:lpstr>
      <vt:lpstr>目录</vt:lpstr>
      <vt:lpstr>微信小程序开发流程</vt:lpstr>
      <vt:lpstr>微信小程序注册</vt:lpstr>
      <vt:lpstr>微信小程序注册</vt:lpstr>
      <vt:lpstr>微信小程序注册</vt:lpstr>
      <vt:lpstr>微信小程序注册</vt:lpstr>
      <vt:lpstr>微信小程序注册</vt:lpstr>
      <vt:lpstr>微信小程序注册</vt:lpstr>
      <vt:lpstr>目录</vt:lpstr>
      <vt:lpstr>小程序后台简介 – 首页</vt:lpstr>
      <vt:lpstr>小程序后台简介 – 管理 –版本管理</vt:lpstr>
      <vt:lpstr>小程序后台简介 – 管理 –成员管理</vt:lpstr>
      <vt:lpstr>小程序后台简介 – 管理 –统计</vt:lpstr>
      <vt:lpstr>小程序后台简介–功能–微信搜一搜</vt:lpstr>
      <vt:lpstr>小程序后台简介–功能–客服</vt:lpstr>
      <vt:lpstr>小程序后台简介–开发–开发者管理</vt:lpstr>
      <vt:lpstr>小程序后台简介–开发–开发者管理</vt:lpstr>
      <vt:lpstr>参考文献</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微信小程序</dc:title>
  <dc:creator>Yayun Bao</dc:creator>
  <cp:lastModifiedBy>Yayun Bao</cp:lastModifiedBy>
  <cp:revision>158</cp:revision>
  <dcterms:created xsi:type="dcterms:W3CDTF">2022-12-05T11:42:09Z</dcterms:created>
  <dcterms:modified xsi:type="dcterms:W3CDTF">2023-03-02T10:54:58Z</dcterms:modified>
</cp:coreProperties>
</file>